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361" r:id="rId2"/>
    <p:sldId id="380" r:id="rId3"/>
    <p:sldId id="381" r:id="rId4"/>
    <p:sldId id="382" r:id="rId5"/>
    <p:sldId id="383" r:id="rId6"/>
    <p:sldId id="384" r:id="rId7"/>
    <p:sldId id="385" r:id="rId8"/>
    <p:sldId id="386" r:id="rId9"/>
    <p:sldId id="387" r:id="rId10"/>
    <p:sldId id="388" r:id="rId11"/>
    <p:sldId id="362" r:id="rId12"/>
    <p:sldId id="274" r:id="rId13"/>
    <p:sldId id="363" r:id="rId14"/>
    <p:sldId id="364" r:id="rId15"/>
    <p:sldId id="365" r:id="rId16"/>
    <p:sldId id="378" r:id="rId17"/>
    <p:sldId id="366" r:id="rId18"/>
    <p:sldId id="275" r:id="rId19"/>
    <p:sldId id="367" r:id="rId20"/>
    <p:sldId id="368" r:id="rId21"/>
    <p:sldId id="369" r:id="rId22"/>
    <p:sldId id="370" r:id="rId23"/>
    <p:sldId id="372" r:id="rId24"/>
    <p:sldId id="374" r:id="rId25"/>
    <p:sldId id="373" r:id="rId26"/>
    <p:sldId id="371" r:id="rId27"/>
    <p:sldId id="375" r:id="rId28"/>
    <p:sldId id="360" r:id="rId29"/>
    <p:sldId id="377"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26571E"/>
    <a:srgbClr val="25581B"/>
    <a:srgbClr val="05184D"/>
    <a:srgbClr val="69BB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821" autoAdjust="0"/>
  </p:normalViewPr>
  <p:slideViewPr>
    <p:cSldViewPr snapToGrid="0" snapToObjects="1">
      <p:cViewPr>
        <p:scale>
          <a:sx n="100" d="100"/>
          <a:sy n="100" d="100"/>
        </p:scale>
        <p:origin x="-848" y="3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4095B8-B1C1-8041-AC2C-00C87CA77DA2}" type="datetime1">
              <a:rPr lang="en-US" smtClean="0"/>
              <a:pPr/>
              <a:t>4/10/15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9D93DF-9F74-4A48-90C5-58EC9A65759D}" type="slidenum">
              <a:rPr lang="en-US" smtClean="0"/>
              <a:pPr/>
              <a:t>‹#›</a:t>
            </a:fld>
            <a:endParaRPr lang="en-US" dirty="0"/>
          </a:p>
        </p:txBody>
      </p:sp>
    </p:spTree>
    <p:extLst>
      <p:ext uri="{BB962C8B-B14F-4D97-AF65-F5344CB8AC3E}">
        <p14:creationId xmlns:p14="http://schemas.microsoft.com/office/powerpoint/2010/main" val="2689654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A41FC0-C24C-6C4D-AA1F-F0FB28B230AA}" type="datetime1">
              <a:rPr lang="en-US" smtClean="0"/>
              <a:pPr/>
              <a:t>4/10/15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592447-8661-CE45-B080-D98C205C68DA}" type="slidenum">
              <a:rPr lang="en-US" smtClean="0"/>
              <a:pPr/>
              <a:t>‹#›</a:t>
            </a:fld>
            <a:endParaRPr lang="en-US" dirty="0"/>
          </a:p>
        </p:txBody>
      </p:sp>
    </p:spTree>
    <p:extLst>
      <p:ext uri="{BB962C8B-B14F-4D97-AF65-F5344CB8AC3E}">
        <p14:creationId xmlns:p14="http://schemas.microsoft.com/office/powerpoint/2010/main" val="3748412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C9ED-BE3A-4A81-A242-E23C248F0C27}" type="slidenum">
              <a:rPr lang="en-US" smtClean="0">
                <a:solidFill>
                  <a:prstClr val="black"/>
                </a:solidFill>
                <a:latin typeface="Calibri"/>
              </a:rPr>
              <a:pPr/>
              <a:t>29</a:t>
            </a:fld>
            <a:endParaRPr lang="en-US" dirty="0">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13" name="Rectangle 12"/>
          <p:cNvSpPr/>
          <p:nvPr userDrawn="1"/>
        </p:nvSpPr>
        <p:spPr>
          <a:xfrm>
            <a:off x="-7984" y="-71885"/>
            <a:ext cx="9178976" cy="169328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honeycomb dar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1600" y="12700"/>
            <a:ext cx="6515100" cy="6515100"/>
          </a:xfrm>
          <a:prstGeom prst="rect">
            <a:avLst/>
          </a:prstGeom>
        </p:spPr>
      </p:pic>
      <p:sp>
        <p:nvSpPr>
          <p:cNvPr id="8" name="Rectangle 7"/>
          <p:cNvSpPr/>
          <p:nvPr userDrawn="1"/>
        </p:nvSpPr>
        <p:spPr>
          <a:xfrm>
            <a:off x="330200" y="152400"/>
            <a:ext cx="8547100" cy="6203950"/>
          </a:xfrm>
          <a:prstGeom prst="rect">
            <a:avLst/>
          </a:prstGeom>
          <a:solidFill>
            <a:srgbClr val="000000">
              <a:alpha val="5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2130425"/>
            <a:ext cx="7772400" cy="1470025"/>
          </a:xfrm>
          <a:noFill/>
          <a:ln>
            <a:noFill/>
          </a:ln>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Date Placeholder 9"/>
          <p:cNvSpPr>
            <a:spLocks noGrp="1"/>
          </p:cNvSpPr>
          <p:nvPr>
            <p:ph type="dt" sz="half" idx="10"/>
          </p:nvPr>
        </p:nvSpPr>
        <p:spPr/>
        <p:txBody>
          <a:bodyPr/>
          <a:lstStyle/>
          <a:p>
            <a:fld id="{8F6F9ADD-4E76-C443-A2A9-FA7ADC8E5DC6}" type="datetime1">
              <a:rPr lang="en-US" smtClean="0"/>
              <a:pPr/>
              <a:t>4/10/15</a:t>
            </a:fld>
            <a:endParaRPr lang="en-US" dirty="0"/>
          </a:p>
        </p:txBody>
      </p:sp>
      <p:sp>
        <p:nvSpPr>
          <p:cNvPr id="11" name="Footer Placeholder 10"/>
          <p:cNvSpPr>
            <a:spLocks noGrp="1"/>
          </p:cNvSpPr>
          <p:nvPr>
            <p:ph type="ftr" sz="quarter" idx="11"/>
          </p:nvPr>
        </p:nvSpPr>
        <p:spPr/>
        <p:txBody>
          <a:bodyPr/>
          <a:lstStyle/>
          <a:p>
            <a:r>
              <a:rPr lang="en-US" dirty="0" smtClean="0"/>
              <a:t>The Pathways Commission</a:t>
            </a:r>
            <a:endParaRPr lang="en-US" dirty="0"/>
          </a:p>
        </p:txBody>
      </p:sp>
      <p:sp>
        <p:nvSpPr>
          <p:cNvPr id="12" name="Slide Number Placeholder 11"/>
          <p:cNvSpPr>
            <a:spLocks noGrp="1"/>
          </p:cNvSpPr>
          <p:nvPr>
            <p:ph type="sldNum" sz="quarter" idx="12"/>
          </p:nvPr>
        </p:nvSpPr>
        <p:spPr/>
        <p:txBody>
          <a:bodyPr/>
          <a:lstStyle/>
          <a:p>
            <a:fld id="{F9342109-693B-984A-9076-160E2A57A82B}" type="slidenum">
              <a:rPr lang="en-US" smtClean="0"/>
              <a:pPr/>
              <a:t>‹#›</a:t>
            </a:fld>
            <a:endParaRPr lang="en-US" dirty="0"/>
          </a:p>
        </p:txBody>
      </p:sp>
      <p:pic>
        <p:nvPicPr>
          <p:cNvPr id="14" name="Picture 8" descr="logos.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10366" y="-25406"/>
            <a:ext cx="24606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logos.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170" y="-69849"/>
            <a:ext cx="270192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5012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4DC09-9CB0-9C41-A1E4-7E486376D8D2}" type="datetime1">
              <a:rPr lang="en-US" smtClean="0"/>
              <a:pPr/>
              <a:t>4/10/15</a:t>
            </a:fld>
            <a:endParaRPr lang="en-US" dirty="0"/>
          </a:p>
        </p:txBody>
      </p:sp>
      <p:sp>
        <p:nvSpPr>
          <p:cNvPr id="5" name="Footer Placeholder 4"/>
          <p:cNvSpPr>
            <a:spLocks noGrp="1"/>
          </p:cNvSpPr>
          <p:nvPr>
            <p:ph type="ftr" sz="quarter" idx="11"/>
          </p:nvPr>
        </p:nvSpPr>
        <p:spPr/>
        <p:txBody>
          <a:bodyPr/>
          <a:lstStyle/>
          <a:p>
            <a:r>
              <a:rPr lang="en-US" dirty="0" smtClean="0"/>
              <a:t>The Pathways Commission</a:t>
            </a:r>
            <a:endParaRPr lang="en-US" dirty="0"/>
          </a:p>
        </p:txBody>
      </p:sp>
      <p:sp>
        <p:nvSpPr>
          <p:cNvPr id="6" name="Slide Number Placeholder 5"/>
          <p:cNvSpPr>
            <a:spLocks noGrp="1"/>
          </p:cNvSpPr>
          <p:nvPr>
            <p:ph type="sldNum" sz="quarter" idx="12"/>
          </p:nvPr>
        </p:nvSpPr>
        <p:spPr/>
        <p:txBody>
          <a:bodyPr/>
          <a:lstStyle/>
          <a:p>
            <a:fld id="{F9342109-693B-984A-9076-160E2A57A82B}" type="slidenum">
              <a:rPr lang="en-US" smtClean="0"/>
              <a:pPr/>
              <a:t>‹#›</a:t>
            </a:fld>
            <a:endParaRPr lang="en-US" dirty="0"/>
          </a:p>
        </p:txBody>
      </p:sp>
    </p:spTree>
    <p:extLst>
      <p:ext uri="{BB962C8B-B14F-4D97-AF65-F5344CB8AC3E}">
        <p14:creationId xmlns:p14="http://schemas.microsoft.com/office/powerpoint/2010/main" val="2635554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F47EF3-E805-3546-B52A-88BADA57DE7B}" type="datetime1">
              <a:rPr lang="en-US" smtClean="0"/>
              <a:pPr/>
              <a:t>4/10/15</a:t>
            </a:fld>
            <a:endParaRPr lang="en-US" dirty="0"/>
          </a:p>
        </p:txBody>
      </p:sp>
      <p:sp>
        <p:nvSpPr>
          <p:cNvPr id="5" name="Footer Placeholder 4"/>
          <p:cNvSpPr>
            <a:spLocks noGrp="1"/>
          </p:cNvSpPr>
          <p:nvPr>
            <p:ph type="ftr" sz="quarter" idx="11"/>
          </p:nvPr>
        </p:nvSpPr>
        <p:spPr/>
        <p:txBody>
          <a:bodyPr/>
          <a:lstStyle/>
          <a:p>
            <a:r>
              <a:rPr lang="en-US" dirty="0" smtClean="0"/>
              <a:t>The Pathways Commission</a:t>
            </a:r>
            <a:endParaRPr lang="en-US" dirty="0"/>
          </a:p>
        </p:txBody>
      </p:sp>
      <p:sp>
        <p:nvSpPr>
          <p:cNvPr id="6" name="Slide Number Placeholder 5"/>
          <p:cNvSpPr>
            <a:spLocks noGrp="1"/>
          </p:cNvSpPr>
          <p:nvPr>
            <p:ph type="sldNum" sz="quarter" idx="12"/>
          </p:nvPr>
        </p:nvSpPr>
        <p:spPr/>
        <p:txBody>
          <a:bodyPr/>
          <a:lstStyle/>
          <a:p>
            <a:fld id="{F9342109-693B-984A-9076-160E2A57A82B}" type="slidenum">
              <a:rPr lang="en-US" smtClean="0"/>
              <a:pPr/>
              <a:t>‹#›</a:t>
            </a:fld>
            <a:endParaRPr lang="en-US" dirty="0"/>
          </a:p>
        </p:txBody>
      </p:sp>
    </p:spTree>
    <p:extLst>
      <p:ext uri="{BB962C8B-B14F-4D97-AF65-F5344CB8AC3E}">
        <p14:creationId xmlns:p14="http://schemas.microsoft.com/office/powerpoint/2010/main" val="3548705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Main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2"/>
          <p:cNvSpPr>
            <a:spLocks noGrp="1"/>
          </p:cNvSpPr>
          <p:nvPr>
            <p:ph idx="1"/>
          </p:nvPr>
        </p:nvSpPr>
        <p:spPr>
          <a:xfrm>
            <a:off x="457200" y="1600200"/>
            <a:ext cx="8229600" cy="4525963"/>
          </a:xfrm>
          <a:prstGeom prst="rect">
            <a:avLst/>
          </a:prstGeom>
        </p:spPr>
        <p:txBody>
          <a:bodyPr rtlCol="0">
            <a:normAutofit/>
          </a:bodyPr>
          <a:lstStyle>
            <a:lvl1pPr algn="l">
              <a:defRPr>
                <a:solidFill>
                  <a:schemeClr val="bg1"/>
                </a:solidFill>
                <a:latin typeface="Frank the Architect" pitchFamily="2" charset="0"/>
              </a:defRPr>
            </a:lvl1pPr>
            <a:lvl2pPr marL="344488" indent="-344488" algn="l">
              <a:buFont typeface="Wingdings" pitchFamily="2" charset="2"/>
              <a:buChar char="ü"/>
              <a:defRPr sz="2800">
                <a:solidFill>
                  <a:schemeClr val="bg1"/>
                </a:solidFill>
                <a:latin typeface="+mj-lt"/>
              </a:defRPr>
            </a:lvl2pPr>
            <a:lvl3pPr algn="l">
              <a:defRPr/>
            </a:lvl3pPr>
            <a:lvl4pPr marL="690563" indent="-233363" algn="l">
              <a:buFont typeface="Arial" pitchFamily="34" charset="0"/>
              <a:buChar char="•"/>
              <a:defRPr>
                <a:solidFill>
                  <a:schemeClr val="bg1"/>
                </a:solidFill>
                <a:latin typeface="+mj-lt"/>
              </a:defRPr>
            </a:lvl4pPr>
            <a:lvl5pPr algn="l">
              <a:defRPr/>
            </a:lvl5pPr>
          </a:lstStyle>
          <a:p>
            <a:pPr lvl="0"/>
            <a:r>
              <a:rPr lang="en-US" smtClean="0"/>
              <a:t>Click to edit Master text styles</a:t>
            </a:r>
          </a:p>
          <a:p>
            <a:pPr lvl="1"/>
            <a:r>
              <a:rPr lang="en-US" smtClean="0"/>
              <a:t>Second level</a:t>
            </a:r>
          </a:p>
        </p:txBody>
      </p:sp>
      <p:sp>
        <p:nvSpPr>
          <p:cNvPr id="4" name="Date Placeholder 2"/>
          <p:cNvSpPr>
            <a:spLocks noGrp="1"/>
          </p:cNvSpPr>
          <p:nvPr>
            <p:ph type="dt" sz="half" idx="10"/>
          </p:nvPr>
        </p:nvSpPr>
        <p:spPr/>
        <p:txBody>
          <a:bodyPr/>
          <a:lstStyle>
            <a:lvl1pPr fontAlgn="base">
              <a:spcBef>
                <a:spcPct val="0"/>
              </a:spcBef>
              <a:spcAft>
                <a:spcPct val="0"/>
              </a:spcAft>
              <a:defRPr>
                <a:solidFill>
                  <a:schemeClr val="bg1"/>
                </a:solidFill>
                <a:latin typeface="+mj-lt"/>
                <a:cs typeface="Arial" pitchFamily="34" charset="0"/>
              </a:defRPr>
            </a:lvl1pPr>
          </a:lstStyle>
          <a:p>
            <a:pPr>
              <a:defRPr/>
            </a:pPr>
            <a:fld id="{38BF872C-CC54-3146-A093-0718761FD8BE}" type="datetime1">
              <a:rPr lang="en-US" smtClean="0"/>
              <a:pPr>
                <a:defRPr/>
              </a:pPr>
              <a:t>4/10/15</a:t>
            </a:fld>
            <a:endParaRPr lang="en-US" dirty="0"/>
          </a:p>
        </p:txBody>
      </p:sp>
      <p:sp>
        <p:nvSpPr>
          <p:cNvPr id="5" name="Footer Placeholder 3"/>
          <p:cNvSpPr>
            <a:spLocks noGrp="1"/>
          </p:cNvSpPr>
          <p:nvPr>
            <p:ph type="ftr" sz="quarter" idx="11"/>
          </p:nvPr>
        </p:nvSpPr>
        <p:spPr/>
        <p:txBody>
          <a:bodyPr/>
          <a:lstStyle>
            <a:lvl1pPr fontAlgn="base">
              <a:spcBef>
                <a:spcPct val="0"/>
              </a:spcBef>
              <a:spcAft>
                <a:spcPct val="0"/>
              </a:spcAft>
              <a:defRPr smtClean="0">
                <a:solidFill>
                  <a:schemeClr val="bg1"/>
                </a:solidFill>
                <a:latin typeface="+mj-lt"/>
                <a:cs typeface="Arial" pitchFamily="34" charset="0"/>
              </a:defRPr>
            </a:lvl1pPr>
          </a:lstStyle>
          <a:p>
            <a:pPr>
              <a:defRPr/>
            </a:pPr>
            <a:r>
              <a:rPr lang="en-US" dirty="0" smtClean="0"/>
              <a:t>The Pathways Commission</a:t>
            </a:r>
            <a:endParaRPr lang="en-US" dirty="0"/>
          </a:p>
        </p:txBody>
      </p:sp>
      <p:sp>
        <p:nvSpPr>
          <p:cNvPr id="7" name="Slide Number Placeholder 4"/>
          <p:cNvSpPr>
            <a:spLocks noGrp="1"/>
          </p:cNvSpPr>
          <p:nvPr>
            <p:ph type="sldNum" sz="quarter" idx="12"/>
          </p:nvPr>
        </p:nvSpPr>
        <p:spPr/>
        <p:txBody>
          <a:bodyPr/>
          <a:lstStyle>
            <a:lvl1pPr fontAlgn="base">
              <a:spcBef>
                <a:spcPct val="0"/>
              </a:spcBef>
              <a:spcAft>
                <a:spcPct val="0"/>
              </a:spcAft>
              <a:defRPr>
                <a:solidFill>
                  <a:schemeClr val="bg1"/>
                </a:solidFill>
                <a:latin typeface="+mj-lt"/>
                <a:cs typeface="Arial" pitchFamily="34" charset="0"/>
              </a:defRPr>
            </a:lvl1pPr>
          </a:lstStyle>
          <a:p>
            <a:pPr>
              <a:defRPr/>
            </a:pPr>
            <a:fld id="{57B1D78F-7052-144E-B768-B8EAAA6E4A2F}" type="slidenum">
              <a:rPr lang="en-US"/>
              <a:pPr>
                <a:defRPr/>
              </a:pPr>
              <a:t>‹#›</a:t>
            </a:fld>
            <a:endParaRPr lang="en-US" dirty="0"/>
          </a:p>
        </p:txBody>
      </p:sp>
    </p:spTree>
    <p:extLst>
      <p:ext uri="{BB962C8B-B14F-4D97-AF65-F5344CB8AC3E}">
        <p14:creationId xmlns:p14="http://schemas.microsoft.com/office/powerpoint/2010/main" val="1395098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a:ln>
            <a:noFill/>
          </a:ln>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Date Placeholder 9"/>
          <p:cNvSpPr>
            <a:spLocks noGrp="1"/>
          </p:cNvSpPr>
          <p:nvPr>
            <p:ph type="dt" sz="half" idx="10"/>
          </p:nvPr>
        </p:nvSpPr>
        <p:spPr/>
        <p:txBody>
          <a:bodyPr/>
          <a:lstStyle/>
          <a:p>
            <a:fld id="{3F4D9D90-307B-D74D-86D8-6E75BDBB9849}" type="datetime1">
              <a:rPr lang="en-US" smtClean="0"/>
              <a:pPr/>
              <a:t>4/10/15</a:t>
            </a:fld>
            <a:endParaRPr lang="en-US" dirty="0"/>
          </a:p>
        </p:txBody>
      </p:sp>
      <p:sp>
        <p:nvSpPr>
          <p:cNvPr id="11" name="Footer Placeholder 10"/>
          <p:cNvSpPr>
            <a:spLocks noGrp="1"/>
          </p:cNvSpPr>
          <p:nvPr>
            <p:ph type="ftr" sz="quarter" idx="11"/>
          </p:nvPr>
        </p:nvSpPr>
        <p:spPr/>
        <p:txBody>
          <a:bodyPr/>
          <a:lstStyle/>
          <a:p>
            <a:r>
              <a:rPr lang="en-US" dirty="0" smtClean="0"/>
              <a:t>The Pathways Commission</a:t>
            </a:r>
            <a:endParaRPr lang="en-US" dirty="0"/>
          </a:p>
        </p:txBody>
      </p:sp>
      <p:sp>
        <p:nvSpPr>
          <p:cNvPr id="12" name="Slide Number Placeholder 11"/>
          <p:cNvSpPr>
            <a:spLocks noGrp="1"/>
          </p:cNvSpPr>
          <p:nvPr>
            <p:ph type="sldNum" sz="quarter" idx="12"/>
          </p:nvPr>
        </p:nvSpPr>
        <p:spPr/>
        <p:txBody>
          <a:bodyPr/>
          <a:lstStyle/>
          <a:p>
            <a:fld id="{F9342109-693B-984A-9076-160E2A57A82B}" type="slidenum">
              <a:rPr lang="en-US" smtClean="0"/>
              <a:pPr/>
              <a:t>‹#›</a:t>
            </a:fld>
            <a:endParaRPr lang="en-US" dirty="0"/>
          </a:p>
        </p:txBody>
      </p:sp>
      <p:sp>
        <p:nvSpPr>
          <p:cNvPr id="5" name="Rectangle 4"/>
          <p:cNvSpPr/>
          <p:nvPr userDrawn="1"/>
        </p:nvSpPr>
        <p:spPr>
          <a:xfrm>
            <a:off x="-103841" y="-71885"/>
            <a:ext cx="9481483" cy="169328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357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B80E2C-B1B1-3849-A62A-DC72737E8482}" type="datetime1">
              <a:rPr lang="en-US" smtClean="0"/>
              <a:pPr/>
              <a:t>4/10/15</a:t>
            </a:fld>
            <a:endParaRPr lang="en-US" dirty="0"/>
          </a:p>
        </p:txBody>
      </p:sp>
      <p:sp>
        <p:nvSpPr>
          <p:cNvPr id="5" name="Footer Placeholder 4"/>
          <p:cNvSpPr>
            <a:spLocks noGrp="1"/>
          </p:cNvSpPr>
          <p:nvPr>
            <p:ph type="ftr" sz="quarter" idx="11"/>
          </p:nvPr>
        </p:nvSpPr>
        <p:spPr/>
        <p:txBody>
          <a:bodyPr/>
          <a:lstStyle/>
          <a:p>
            <a:r>
              <a:rPr lang="en-US" dirty="0" smtClean="0"/>
              <a:t>The Pathways Commission</a:t>
            </a:r>
            <a:endParaRPr lang="en-US" dirty="0"/>
          </a:p>
        </p:txBody>
      </p:sp>
      <p:sp>
        <p:nvSpPr>
          <p:cNvPr id="6" name="Slide Number Placeholder 5"/>
          <p:cNvSpPr>
            <a:spLocks noGrp="1"/>
          </p:cNvSpPr>
          <p:nvPr>
            <p:ph type="sldNum" sz="quarter" idx="12"/>
          </p:nvPr>
        </p:nvSpPr>
        <p:spPr/>
        <p:txBody>
          <a:bodyPr/>
          <a:lstStyle/>
          <a:p>
            <a:fld id="{F9342109-693B-984A-9076-160E2A57A82B}" type="slidenum">
              <a:rPr lang="en-US" smtClean="0"/>
              <a:pPr/>
              <a:t>‹#›</a:t>
            </a:fld>
            <a:endParaRPr lang="en-US" dirty="0"/>
          </a:p>
        </p:txBody>
      </p:sp>
    </p:spTree>
    <p:extLst>
      <p:ext uri="{BB962C8B-B14F-4D97-AF65-F5344CB8AC3E}">
        <p14:creationId xmlns:p14="http://schemas.microsoft.com/office/powerpoint/2010/main" val="25916052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3B8A47-3D99-944C-96C0-277B2282CB19}" type="datetime1">
              <a:rPr lang="en-US" smtClean="0"/>
              <a:pPr/>
              <a:t>4/10/15</a:t>
            </a:fld>
            <a:endParaRPr lang="en-US" dirty="0"/>
          </a:p>
        </p:txBody>
      </p:sp>
      <p:sp>
        <p:nvSpPr>
          <p:cNvPr id="5" name="Footer Placeholder 4"/>
          <p:cNvSpPr>
            <a:spLocks noGrp="1"/>
          </p:cNvSpPr>
          <p:nvPr>
            <p:ph type="ftr" sz="quarter" idx="11"/>
          </p:nvPr>
        </p:nvSpPr>
        <p:spPr/>
        <p:txBody>
          <a:bodyPr/>
          <a:lstStyle/>
          <a:p>
            <a:r>
              <a:rPr lang="en-US" dirty="0" smtClean="0"/>
              <a:t>The Pathways Commission</a:t>
            </a:r>
            <a:endParaRPr lang="en-US" dirty="0"/>
          </a:p>
        </p:txBody>
      </p:sp>
      <p:sp>
        <p:nvSpPr>
          <p:cNvPr id="6" name="Slide Number Placeholder 5"/>
          <p:cNvSpPr>
            <a:spLocks noGrp="1"/>
          </p:cNvSpPr>
          <p:nvPr>
            <p:ph type="sldNum" sz="quarter" idx="12"/>
          </p:nvPr>
        </p:nvSpPr>
        <p:spPr/>
        <p:txBody>
          <a:bodyPr/>
          <a:lstStyle/>
          <a:p>
            <a:fld id="{F9342109-693B-984A-9076-160E2A57A82B}" type="slidenum">
              <a:rPr lang="en-US" smtClean="0"/>
              <a:pPr/>
              <a:t>‹#›</a:t>
            </a:fld>
            <a:endParaRPr lang="en-US" dirty="0"/>
          </a:p>
        </p:txBody>
      </p:sp>
    </p:spTree>
    <p:extLst>
      <p:ext uri="{BB962C8B-B14F-4D97-AF65-F5344CB8AC3E}">
        <p14:creationId xmlns:p14="http://schemas.microsoft.com/office/powerpoint/2010/main" val="3153797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7801D1-5650-544D-ACE0-8A8F003C500B}" type="datetime1">
              <a:rPr lang="en-US" smtClean="0"/>
              <a:pPr/>
              <a:t>4/10/15</a:t>
            </a:fld>
            <a:endParaRPr lang="en-US" dirty="0"/>
          </a:p>
        </p:txBody>
      </p:sp>
      <p:sp>
        <p:nvSpPr>
          <p:cNvPr id="6" name="Footer Placeholder 5"/>
          <p:cNvSpPr>
            <a:spLocks noGrp="1"/>
          </p:cNvSpPr>
          <p:nvPr>
            <p:ph type="ftr" sz="quarter" idx="11"/>
          </p:nvPr>
        </p:nvSpPr>
        <p:spPr/>
        <p:txBody>
          <a:bodyPr/>
          <a:lstStyle/>
          <a:p>
            <a:r>
              <a:rPr lang="en-US" dirty="0" smtClean="0"/>
              <a:t>The Pathways Commission</a:t>
            </a:r>
            <a:endParaRPr lang="en-US" dirty="0"/>
          </a:p>
        </p:txBody>
      </p:sp>
      <p:sp>
        <p:nvSpPr>
          <p:cNvPr id="7" name="Slide Number Placeholder 6"/>
          <p:cNvSpPr>
            <a:spLocks noGrp="1"/>
          </p:cNvSpPr>
          <p:nvPr>
            <p:ph type="sldNum" sz="quarter" idx="12"/>
          </p:nvPr>
        </p:nvSpPr>
        <p:spPr/>
        <p:txBody>
          <a:bodyPr/>
          <a:lstStyle/>
          <a:p>
            <a:fld id="{F9342109-693B-984A-9076-160E2A57A82B}" type="slidenum">
              <a:rPr lang="en-US" smtClean="0"/>
              <a:pPr/>
              <a:t>‹#›</a:t>
            </a:fld>
            <a:endParaRPr lang="en-US" dirty="0"/>
          </a:p>
        </p:txBody>
      </p:sp>
    </p:spTree>
    <p:extLst>
      <p:ext uri="{BB962C8B-B14F-4D97-AF65-F5344CB8AC3E}">
        <p14:creationId xmlns:p14="http://schemas.microsoft.com/office/powerpoint/2010/main" val="529849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4456B3-9D38-744D-AE9C-34E392C324CD}" type="datetime1">
              <a:rPr lang="en-US" smtClean="0"/>
              <a:pPr/>
              <a:t>4/10/15</a:t>
            </a:fld>
            <a:endParaRPr lang="en-US" dirty="0"/>
          </a:p>
        </p:txBody>
      </p:sp>
      <p:sp>
        <p:nvSpPr>
          <p:cNvPr id="8" name="Footer Placeholder 7"/>
          <p:cNvSpPr>
            <a:spLocks noGrp="1"/>
          </p:cNvSpPr>
          <p:nvPr>
            <p:ph type="ftr" sz="quarter" idx="11"/>
          </p:nvPr>
        </p:nvSpPr>
        <p:spPr/>
        <p:txBody>
          <a:bodyPr/>
          <a:lstStyle/>
          <a:p>
            <a:r>
              <a:rPr lang="en-US" dirty="0" smtClean="0"/>
              <a:t>The Pathways Commission</a:t>
            </a:r>
            <a:endParaRPr lang="en-US" dirty="0"/>
          </a:p>
        </p:txBody>
      </p:sp>
      <p:sp>
        <p:nvSpPr>
          <p:cNvPr id="9" name="Slide Number Placeholder 8"/>
          <p:cNvSpPr>
            <a:spLocks noGrp="1"/>
          </p:cNvSpPr>
          <p:nvPr>
            <p:ph type="sldNum" sz="quarter" idx="12"/>
          </p:nvPr>
        </p:nvSpPr>
        <p:spPr/>
        <p:txBody>
          <a:bodyPr/>
          <a:lstStyle/>
          <a:p>
            <a:fld id="{F9342109-693B-984A-9076-160E2A57A82B}" type="slidenum">
              <a:rPr lang="en-US" smtClean="0"/>
              <a:pPr/>
              <a:t>‹#›</a:t>
            </a:fld>
            <a:endParaRPr lang="en-US" dirty="0"/>
          </a:p>
        </p:txBody>
      </p:sp>
    </p:spTree>
    <p:extLst>
      <p:ext uri="{BB962C8B-B14F-4D97-AF65-F5344CB8AC3E}">
        <p14:creationId xmlns:p14="http://schemas.microsoft.com/office/powerpoint/2010/main" val="1969529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C1E358-3948-AA4F-A663-78AD15FFD369}" type="datetime1">
              <a:rPr lang="en-US" smtClean="0"/>
              <a:pPr/>
              <a:t>4/10/15</a:t>
            </a:fld>
            <a:endParaRPr lang="en-US" dirty="0"/>
          </a:p>
        </p:txBody>
      </p:sp>
      <p:sp>
        <p:nvSpPr>
          <p:cNvPr id="4" name="Footer Placeholder 3"/>
          <p:cNvSpPr>
            <a:spLocks noGrp="1"/>
          </p:cNvSpPr>
          <p:nvPr>
            <p:ph type="ftr" sz="quarter" idx="11"/>
          </p:nvPr>
        </p:nvSpPr>
        <p:spPr/>
        <p:txBody>
          <a:bodyPr/>
          <a:lstStyle/>
          <a:p>
            <a:r>
              <a:rPr lang="en-US" dirty="0" smtClean="0"/>
              <a:t>The Pathways Commission</a:t>
            </a:r>
            <a:endParaRPr lang="en-US" dirty="0"/>
          </a:p>
        </p:txBody>
      </p:sp>
      <p:sp>
        <p:nvSpPr>
          <p:cNvPr id="5" name="Slide Number Placeholder 4"/>
          <p:cNvSpPr>
            <a:spLocks noGrp="1"/>
          </p:cNvSpPr>
          <p:nvPr>
            <p:ph type="sldNum" sz="quarter" idx="12"/>
          </p:nvPr>
        </p:nvSpPr>
        <p:spPr/>
        <p:txBody>
          <a:bodyPr/>
          <a:lstStyle/>
          <a:p>
            <a:fld id="{F9342109-693B-984A-9076-160E2A57A82B}" type="slidenum">
              <a:rPr lang="en-US" smtClean="0"/>
              <a:pPr/>
              <a:t>‹#›</a:t>
            </a:fld>
            <a:endParaRPr lang="en-US" dirty="0"/>
          </a:p>
        </p:txBody>
      </p:sp>
    </p:spTree>
    <p:extLst>
      <p:ext uri="{BB962C8B-B14F-4D97-AF65-F5344CB8AC3E}">
        <p14:creationId xmlns:p14="http://schemas.microsoft.com/office/powerpoint/2010/main" val="4043484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AA585-1D7F-BE49-B29D-536248CD9202}" type="datetime1">
              <a:rPr lang="en-US" smtClean="0"/>
              <a:pPr/>
              <a:t>4/10/15</a:t>
            </a:fld>
            <a:endParaRPr lang="en-US" dirty="0"/>
          </a:p>
        </p:txBody>
      </p:sp>
      <p:sp>
        <p:nvSpPr>
          <p:cNvPr id="3" name="Footer Placeholder 2"/>
          <p:cNvSpPr>
            <a:spLocks noGrp="1"/>
          </p:cNvSpPr>
          <p:nvPr>
            <p:ph type="ftr" sz="quarter" idx="11"/>
          </p:nvPr>
        </p:nvSpPr>
        <p:spPr/>
        <p:txBody>
          <a:bodyPr/>
          <a:lstStyle/>
          <a:p>
            <a:r>
              <a:rPr lang="en-US" dirty="0" smtClean="0"/>
              <a:t>The Pathways Commission</a:t>
            </a:r>
            <a:endParaRPr lang="en-US" dirty="0"/>
          </a:p>
        </p:txBody>
      </p:sp>
      <p:sp>
        <p:nvSpPr>
          <p:cNvPr id="4" name="Slide Number Placeholder 3"/>
          <p:cNvSpPr>
            <a:spLocks noGrp="1"/>
          </p:cNvSpPr>
          <p:nvPr>
            <p:ph type="sldNum" sz="quarter" idx="12"/>
          </p:nvPr>
        </p:nvSpPr>
        <p:spPr/>
        <p:txBody>
          <a:bodyPr/>
          <a:lstStyle/>
          <a:p>
            <a:fld id="{F9342109-693B-984A-9076-160E2A57A82B}" type="slidenum">
              <a:rPr lang="en-US" smtClean="0"/>
              <a:pPr/>
              <a:t>‹#›</a:t>
            </a:fld>
            <a:endParaRPr lang="en-US" dirty="0"/>
          </a:p>
        </p:txBody>
      </p:sp>
    </p:spTree>
    <p:extLst>
      <p:ext uri="{BB962C8B-B14F-4D97-AF65-F5344CB8AC3E}">
        <p14:creationId xmlns:p14="http://schemas.microsoft.com/office/powerpoint/2010/main" val="261766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B8DE3B-80C4-E44D-8297-827507EA1B8B}" type="datetime1">
              <a:rPr lang="en-US" smtClean="0"/>
              <a:pPr/>
              <a:t>4/10/15</a:t>
            </a:fld>
            <a:endParaRPr lang="en-US" dirty="0"/>
          </a:p>
        </p:txBody>
      </p:sp>
      <p:sp>
        <p:nvSpPr>
          <p:cNvPr id="6" name="Footer Placeholder 5"/>
          <p:cNvSpPr>
            <a:spLocks noGrp="1"/>
          </p:cNvSpPr>
          <p:nvPr>
            <p:ph type="ftr" sz="quarter" idx="11"/>
          </p:nvPr>
        </p:nvSpPr>
        <p:spPr/>
        <p:txBody>
          <a:bodyPr/>
          <a:lstStyle/>
          <a:p>
            <a:r>
              <a:rPr lang="en-US" dirty="0" smtClean="0"/>
              <a:t>The Pathways Commission</a:t>
            </a:r>
            <a:endParaRPr lang="en-US" dirty="0"/>
          </a:p>
        </p:txBody>
      </p:sp>
      <p:sp>
        <p:nvSpPr>
          <p:cNvPr id="7" name="Slide Number Placeholder 6"/>
          <p:cNvSpPr>
            <a:spLocks noGrp="1"/>
          </p:cNvSpPr>
          <p:nvPr>
            <p:ph type="sldNum" sz="quarter" idx="12"/>
          </p:nvPr>
        </p:nvSpPr>
        <p:spPr/>
        <p:txBody>
          <a:bodyPr/>
          <a:lstStyle/>
          <a:p>
            <a:fld id="{F9342109-693B-984A-9076-160E2A57A82B}" type="slidenum">
              <a:rPr lang="en-US" smtClean="0"/>
              <a:pPr/>
              <a:t>‹#›</a:t>
            </a:fld>
            <a:endParaRPr lang="en-US" dirty="0"/>
          </a:p>
        </p:txBody>
      </p:sp>
    </p:spTree>
    <p:extLst>
      <p:ext uri="{BB962C8B-B14F-4D97-AF65-F5344CB8AC3E}">
        <p14:creationId xmlns:p14="http://schemas.microsoft.com/office/powerpoint/2010/main" val="29891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818C5D-C11E-CA48-9209-9431385CBF57}" type="datetime1">
              <a:rPr lang="en-US" smtClean="0"/>
              <a:pPr/>
              <a:t>4/10/15</a:t>
            </a:fld>
            <a:endParaRPr lang="en-US" dirty="0"/>
          </a:p>
        </p:txBody>
      </p:sp>
      <p:sp>
        <p:nvSpPr>
          <p:cNvPr id="6" name="Footer Placeholder 5"/>
          <p:cNvSpPr>
            <a:spLocks noGrp="1"/>
          </p:cNvSpPr>
          <p:nvPr>
            <p:ph type="ftr" sz="quarter" idx="11"/>
          </p:nvPr>
        </p:nvSpPr>
        <p:spPr/>
        <p:txBody>
          <a:bodyPr/>
          <a:lstStyle/>
          <a:p>
            <a:r>
              <a:rPr lang="en-US" dirty="0" smtClean="0"/>
              <a:t>The Pathways Commission</a:t>
            </a:r>
            <a:endParaRPr lang="en-US" dirty="0"/>
          </a:p>
        </p:txBody>
      </p:sp>
      <p:sp>
        <p:nvSpPr>
          <p:cNvPr id="7" name="Slide Number Placeholder 6"/>
          <p:cNvSpPr>
            <a:spLocks noGrp="1"/>
          </p:cNvSpPr>
          <p:nvPr>
            <p:ph type="sldNum" sz="quarter" idx="12"/>
          </p:nvPr>
        </p:nvSpPr>
        <p:spPr/>
        <p:txBody>
          <a:bodyPr/>
          <a:lstStyle/>
          <a:p>
            <a:fld id="{F9342109-693B-984A-9076-160E2A57A82B}" type="slidenum">
              <a:rPr lang="en-US" smtClean="0"/>
              <a:pPr/>
              <a:t>‹#›</a:t>
            </a:fld>
            <a:endParaRPr lang="en-US" dirty="0"/>
          </a:p>
        </p:txBody>
      </p:sp>
    </p:spTree>
    <p:extLst>
      <p:ext uri="{BB962C8B-B14F-4D97-AF65-F5344CB8AC3E}">
        <p14:creationId xmlns:p14="http://schemas.microsoft.com/office/powerpoint/2010/main" val="19645865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65893"/>
            <a:ext cx="9144000" cy="1143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1187548"/>
            <a:ext cx="9144000" cy="274638"/>
          </a:xfrm>
          <a:prstGeom prst="rect">
            <a:avLst/>
          </a:prstGeom>
          <a:solidFill>
            <a:srgbClr val="2558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144000" cy="274638"/>
          </a:xfrm>
          <a:prstGeom prst="rect">
            <a:avLst/>
          </a:prstGeom>
          <a:solidFill>
            <a:srgbClr val="0518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0" y="165893"/>
            <a:ext cx="9144000" cy="1143000"/>
          </a:xfrm>
          <a:prstGeom prst="rect">
            <a:avLst/>
          </a:prstGeom>
          <a:solidFill>
            <a:schemeClr val="tx1"/>
          </a:solidFill>
          <a:ln>
            <a:noFill/>
          </a:ln>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483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C56E4-D02D-EC41-8CAE-15EFF2D4E4FA}" type="datetime1">
              <a:rPr lang="en-US" smtClean="0"/>
              <a:pPr/>
              <a:t>4/10/15</a:t>
            </a:fld>
            <a:endParaRPr lang="en-US" dirty="0"/>
          </a:p>
        </p:txBody>
      </p:sp>
      <p:sp>
        <p:nvSpPr>
          <p:cNvPr id="5" name="Footer Placeholder 4"/>
          <p:cNvSpPr>
            <a:spLocks noGrp="1"/>
          </p:cNvSpPr>
          <p:nvPr>
            <p:ph type="ftr" sz="quarter" idx="3"/>
          </p:nvPr>
        </p:nvSpPr>
        <p:spPr>
          <a:xfrm>
            <a:off x="3263900" y="6483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The Pathways Commission</a:t>
            </a:r>
            <a:endParaRPr lang="en-US" dirty="0"/>
          </a:p>
        </p:txBody>
      </p:sp>
      <p:sp>
        <p:nvSpPr>
          <p:cNvPr id="6" name="Slide Number Placeholder 5"/>
          <p:cNvSpPr>
            <a:spLocks noGrp="1"/>
          </p:cNvSpPr>
          <p:nvPr>
            <p:ph type="sldNum" sz="quarter" idx="4"/>
          </p:nvPr>
        </p:nvSpPr>
        <p:spPr>
          <a:xfrm>
            <a:off x="6553200" y="6483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42109-693B-984A-9076-160E2A57A82B}" type="slidenum">
              <a:rPr lang="en-US" smtClean="0"/>
              <a:pPr/>
              <a:t>‹#›</a:t>
            </a:fld>
            <a:endParaRPr lang="en-US" dirty="0"/>
          </a:p>
        </p:txBody>
      </p:sp>
      <p:pic>
        <p:nvPicPr>
          <p:cNvPr id="7" name="Picture 6"/>
          <p:cNvPicPr>
            <a:picLocks noChangeAspect="1"/>
          </p:cNvPicPr>
          <p:nvPr userDrawn="1"/>
        </p:nvPicPr>
        <p:blipFill>
          <a:blip r:embed="rId15"/>
          <a:stretch>
            <a:fillRect/>
          </a:stretch>
        </p:blipFill>
        <p:spPr>
          <a:xfrm>
            <a:off x="2988007" y="6534023"/>
            <a:ext cx="856586" cy="301752"/>
          </a:xfrm>
          <a:prstGeom prst="rect">
            <a:avLst/>
          </a:prstGeom>
        </p:spPr>
      </p:pic>
    </p:spTree>
    <p:extLst>
      <p:ext uri="{BB962C8B-B14F-4D97-AF65-F5344CB8AC3E}">
        <p14:creationId xmlns:p14="http://schemas.microsoft.com/office/powerpoint/2010/main" val="4106803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440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ommons.aaahq.org/hives/a943df3efc/summar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Pathways Commission</a:t>
            </a:r>
            <a:br>
              <a:rPr lang="en-US" dirty="0" smtClean="0"/>
            </a:br>
            <a:endParaRPr lang="en-US" dirty="0"/>
          </a:p>
        </p:txBody>
      </p:sp>
      <p:sp>
        <p:nvSpPr>
          <p:cNvPr id="3" name="Subtitle 2"/>
          <p:cNvSpPr>
            <a:spLocks noGrp="1"/>
          </p:cNvSpPr>
          <p:nvPr>
            <p:ph type="subTitle" idx="1"/>
          </p:nvPr>
        </p:nvSpPr>
        <p:spPr>
          <a:xfrm>
            <a:off x="1371600" y="3600450"/>
            <a:ext cx="6400800" cy="2038350"/>
          </a:xfrm>
        </p:spPr>
        <p:txBody>
          <a:bodyPr>
            <a:normAutofit/>
          </a:bodyPr>
          <a:lstStyle/>
          <a:p>
            <a:r>
              <a:rPr lang="en-US" dirty="0" smtClean="0"/>
              <a:t>Southeast Region</a:t>
            </a:r>
            <a:r>
              <a:rPr lang="en-US" dirty="0" smtClean="0"/>
              <a:t> </a:t>
            </a:r>
            <a:r>
              <a:rPr lang="en-US" dirty="0" smtClean="0"/>
              <a:t>Meeting</a:t>
            </a:r>
          </a:p>
          <a:p>
            <a:r>
              <a:rPr lang="en-US" dirty="0" smtClean="0"/>
              <a:t>Asheville, NC</a:t>
            </a:r>
            <a:endParaRPr lang="en-US" dirty="0" smtClean="0"/>
          </a:p>
          <a:p>
            <a:r>
              <a:rPr lang="en-US" dirty="0" smtClean="0"/>
              <a:t>April 17</a:t>
            </a:r>
            <a:r>
              <a:rPr lang="en-US" dirty="0" smtClean="0"/>
              <a:t>, 2015</a:t>
            </a:r>
          </a:p>
          <a:p>
            <a:endParaRPr lang="en-US" dirty="0"/>
          </a:p>
        </p:txBody>
      </p:sp>
      <p:sp>
        <p:nvSpPr>
          <p:cNvPr id="4" name="Date Placeholder 3"/>
          <p:cNvSpPr>
            <a:spLocks noGrp="1"/>
          </p:cNvSpPr>
          <p:nvPr>
            <p:ph type="dt" sz="half" idx="10"/>
          </p:nvPr>
        </p:nvSpPr>
        <p:spPr/>
        <p:txBody>
          <a:bodyPr/>
          <a:lstStyle/>
          <a:p>
            <a:fld id="{926A376E-7088-FF40-AA29-BA44395A2586}" type="datetime1">
              <a:rPr lang="en-US" smtClean="0"/>
              <a:t>4/10/15</a:t>
            </a:fld>
            <a:endParaRPr lang="en-US" dirty="0"/>
          </a:p>
        </p:txBody>
      </p:sp>
      <p:sp>
        <p:nvSpPr>
          <p:cNvPr id="5" name="Footer Placeholder 4"/>
          <p:cNvSpPr>
            <a:spLocks noGrp="1"/>
          </p:cNvSpPr>
          <p:nvPr>
            <p:ph type="ftr" sz="quarter" idx="11"/>
          </p:nvPr>
        </p:nvSpPr>
        <p:spPr/>
        <p:txBody>
          <a:bodyPr/>
          <a:lstStyle/>
          <a:p>
            <a:r>
              <a:rPr lang="en-US" dirty="0" smtClean="0"/>
              <a:t>The Pathways Commission</a:t>
            </a:r>
            <a:endParaRPr lang="en-US" dirty="0"/>
          </a:p>
        </p:txBody>
      </p:sp>
      <p:sp>
        <p:nvSpPr>
          <p:cNvPr id="6" name="Slide Number Placeholder 5"/>
          <p:cNvSpPr>
            <a:spLocks noGrp="1"/>
          </p:cNvSpPr>
          <p:nvPr>
            <p:ph type="sldNum" sz="quarter" idx="12"/>
          </p:nvPr>
        </p:nvSpPr>
        <p:spPr/>
        <p:txBody>
          <a:bodyPr/>
          <a:lstStyle/>
          <a:p>
            <a:fld id="{F9342109-693B-984A-9076-160E2A57A82B}" type="slidenum">
              <a:rPr lang="en-US" smtClean="0"/>
              <a:t>1</a:t>
            </a:fld>
            <a:endParaRPr lang="en-US" dirty="0"/>
          </a:p>
        </p:txBody>
      </p:sp>
    </p:spTree>
    <p:extLst>
      <p:ext uri="{BB962C8B-B14F-4D97-AF65-F5344CB8AC3E}">
        <p14:creationId xmlns:p14="http://schemas.microsoft.com/office/powerpoint/2010/main" val="26805023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a:xfrm>
            <a:off x="457200" y="1611642"/>
            <a:ext cx="8369300" cy="4992358"/>
          </a:xfrm>
        </p:spPr>
        <p:txBody>
          <a:bodyPr>
            <a:normAutofit/>
          </a:bodyPr>
          <a:lstStyle/>
          <a:p>
            <a:pPr marL="0" lvl="0" indent="0">
              <a:buNone/>
            </a:pPr>
            <a:r>
              <a:rPr lang="en-US" dirty="0" smtClean="0">
                <a:solidFill>
                  <a:srgbClr val="FF0000"/>
                </a:solidFill>
              </a:rPr>
              <a:t>Meetings</a:t>
            </a:r>
            <a:r>
              <a:rPr lang="en-US" dirty="0">
                <a:solidFill>
                  <a:srgbClr val="FF0000"/>
                </a:solidFill>
              </a:rPr>
              <a:t>/</a:t>
            </a:r>
            <a:r>
              <a:rPr lang="en-US" dirty="0" smtClean="0">
                <a:solidFill>
                  <a:srgbClr val="FF0000"/>
                </a:solidFill>
              </a:rPr>
              <a:t>Sharing</a:t>
            </a:r>
          </a:p>
          <a:p>
            <a:pPr lvl="1"/>
            <a:r>
              <a:rPr lang="en-US" dirty="0" smtClean="0"/>
              <a:t>Western AAA 4/30-5/2</a:t>
            </a:r>
          </a:p>
          <a:p>
            <a:pPr lvl="1"/>
            <a:r>
              <a:rPr lang="en-US" dirty="0"/>
              <a:t>The Thomas J. </a:t>
            </a:r>
            <a:r>
              <a:rPr lang="en-US" dirty="0" err="1"/>
              <a:t>Hindelang</a:t>
            </a:r>
            <a:r>
              <a:rPr lang="en-US" dirty="0"/>
              <a:t> Business Professor Teaching </a:t>
            </a:r>
            <a:r>
              <a:rPr lang="en-US" dirty="0" smtClean="0"/>
              <a:t>Summit</a:t>
            </a:r>
            <a:r>
              <a:rPr lang="en-US" dirty="0"/>
              <a:t> </a:t>
            </a:r>
            <a:r>
              <a:rPr lang="en-US" dirty="0" smtClean="0"/>
              <a:t>5/14</a:t>
            </a:r>
          </a:p>
          <a:p>
            <a:pPr lvl="1"/>
            <a:r>
              <a:rPr lang="en-US" dirty="0" smtClean="0"/>
              <a:t>Pathways </a:t>
            </a:r>
            <a:r>
              <a:rPr lang="en-US" dirty="0"/>
              <a:t>Commission and Sponsors Meeting</a:t>
            </a:r>
          </a:p>
          <a:p>
            <a:pPr lvl="2"/>
            <a:r>
              <a:rPr lang="en-US" dirty="0"/>
              <a:t>Late May/Early June</a:t>
            </a:r>
          </a:p>
          <a:p>
            <a:pPr lvl="1"/>
            <a:r>
              <a:rPr lang="en-US" dirty="0" smtClean="0"/>
              <a:t>AAA </a:t>
            </a:r>
            <a:r>
              <a:rPr lang="en-US" dirty="0"/>
              <a:t>Annual Meeting, August </a:t>
            </a:r>
            <a:r>
              <a:rPr lang="en-US" dirty="0" smtClean="0"/>
              <a:t>2015</a:t>
            </a:r>
          </a:p>
          <a:p>
            <a:pPr lvl="1"/>
            <a:r>
              <a:rPr lang="en-US" dirty="0"/>
              <a:t>AICPA </a:t>
            </a:r>
            <a:r>
              <a:rPr lang="en-US" dirty="0" smtClean="0"/>
              <a:t>Board Meeting. </a:t>
            </a:r>
            <a:r>
              <a:rPr lang="en-US" smtClean="0"/>
              <a:t>October 2015</a:t>
            </a:r>
            <a:endParaRPr lang="en-US" dirty="0"/>
          </a:p>
          <a:p>
            <a:pPr lvl="1"/>
            <a:endParaRPr lang="en-US" dirty="0"/>
          </a:p>
          <a:p>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1B207AE5-8453-C146-B469-EF601A25BBDB}" type="datetime1">
              <a:rPr lang="en-US" smtClean="0"/>
              <a:pPr/>
              <a:t>4/10/15</a:t>
            </a:fld>
            <a:endParaRPr lang="en-US" dirty="0"/>
          </a:p>
        </p:txBody>
      </p:sp>
      <p:sp>
        <p:nvSpPr>
          <p:cNvPr id="5" name="Footer Placeholder 4"/>
          <p:cNvSpPr>
            <a:spLocks noGrp="1"/>
          </p:cNvSpPr>
          <p:nvPr>
            <p:ph type="ftr" sz="quarter" idx="11"/>
          </p:nvPr>
        </p:nvSpPr>
        <p:spPr/>
        <p:txBody>
          <a:bodyPr/>
          <a:lstStyle/>
          <a:p>
            <a:r>
              <a:rPr lang="en-US" dirty="0" smtClean="0"/>
              <a:t>The Pathways Commission</a:t>
            </a:r>
            <a:endParaRPr lang="en-US" dirty="0"/>
          </a:p>
        </p:txBody>
      </p:sp>
      <p:sp>
        <p:nvSpPr>
          <p:cNvPr id="6" name="Slide Number Placeholder 5"/>
          <p:cNvSpPr>
            <a:spLocks noGrp="1"/>
          </p:cNvSpPr>
          <p:nvPr>
            <p:ph type="sldNum" sz="quarter" idx="12"/>
          </p:nvPr>
        </p:nvSpPr>
        <p:spPr/>
        <p:txBody>
          <a:bodyPr/>
          <a:lstStyle/>
          <a:p>
            <a:fld id="{F9342109-693B-984A-9076-160E2A57A82B}" type="slidenum">
              <a:rPr lang="en-US" smtClean="0"/>
              <a:pPr/>
              <a:t>10</a:t>
            </a:fld>
            <a:endParaRPr lang="en-US" dirty="0"/>
          </a:p>
        </p:txBody>
      </p:sp>
    </p:spTree>
    <p:extLst>
      <p:ext uri="{BB962C8B-B14F-4D97-AF65-F5344CB8AC3E}">
        <p14:creationId xmlns:p14="http://schemas.microsoft.com/office/powerpoint/2010/main" val="852186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Our Profession</a:t>
            </a:r>
            <a:endParaRPr lang="en-US" dirty="0"/>
          </a:p>
        </p:txBody>
      </p:sp>
      <p:sp>
        <p:nvSpPr>
          <p:cNvPr id="13" name="Content Placeholder 12"/>
          <p:cNvSpPr>
            <a:spLocks noGrp="1"/>
          </p:cNvSpPr>
          <p:nvPr>
            <p:ph sz="half" idx="1"/>
          </p:nvPr>
        </p:nvSpPr>
        <p:spPr/>
        <p:txBody>
          <a:bodyPr>
            <a:normAutofit/>
          </a:bodyPr>
          <a:lstStyle/>
          <a:p>
            <a:r>
              <a:rPr lang="en-US" sz="3200" b="1" dirty="0" smtClean="0">
                <a:solidFill>
                  <a:schemeClr val="tx1">
                    <a:lumMod val="65000"/>
                    <a:lumOff val="35000"/>
                  </a:schemeClr>
                </a:solidFill>
                <a:latin typeface="Frank the Architect" charset="0"/>
              </a:rPr>
              <a:t>Build</a:t>
            </a:r>
            <a:r>
              <a:rPr lang="en-US" sz="3200" dirty="0" smtClean="0">
                <a:solidFill>
                  <a:schemeClr val="tx1">
                    <a:lumMod val="65000"/>
                    <a:lumOff val="35000"/>
                  </a:schemeClr>
                </a:solidFill>
                <a:latin typeface="Frank the Architect" charset="0"/>
              </a:rPr>
              <a:t> </a:t>
            </a:r>
            <a:r>
              <a:rPr lang="en-US" dirty="0" smtClean="0">
                <a:latin typeface="Frank the Architect" charset="0"/>
              </a:rPr>
              <a:t>a </a:t>
            </a:r>
            <a:r>
              <a:rPr lang="en-US" sz="3200" b="1" dirty="0" smtClean="0">
                <a:solidFill>
                  <a:srgbClr val="FF0000"/>
                </a:solidFill>
                <a:latin typeface="Frank the Architect" charset="0"/>
              </a:rPr>
              <a:t>learned profession </a:t>
            </a:r>
            <a:r>
              <a:rPr lang="en-US" dirty="0" smtClean="0">
                <a:latin typeface="Frank the Architect" charset="0"/>
              </a:rPr>
              <a:t>for the future by purposeful </a:t>
            </a:r>
            <a:r>
              <a:rPr lang="en-US" i="1" dirty="0" smtClean="0">
                <a:solidFill>
                  <a:srgbClr val="FF0000"/>
                </a:solidFill>
                <a:latin typeface="Avenir Black"/>
                <a:cs typeface="Avenir Black"/>
              </a:rPr>
              <a:t>integration</a:t>
            </a:r>
            <a:r>
              <a:rPr lang="en-US" dirty="0" smtClean="0">
                <a:solidFill>
                  <a:srgbClr val="595959"/>
                </a:solidFill>
                <a:latin typeface="Frank the Architect" charset="0"/>
              </a:rPr>
              <a:t> </a:t>
            </a:r>
            <a:r>
              <a:rPr lang="en-US" dirty="0" smtClean="0">
                <a:latin typeface="Frank the Architect" charset="0"/>
              </a:rPr>
              <a:t>of accounting </a:t>
            </a:r>
            <a:r>
              <a:rPr lang="en-US" dirty="0" smtClean="0">
                <a:solidFill>
                  <a:srgbClr val="595959"/>
                </a:solidFill>
                <a:latin typeface="Charlemagne Std Bold"/>
                <a:cs typeface="Charlemagne Std Bold"/>
              </a:rPr>
              <a:t>research, education, and practice </a:t>
            </a:r>
            <a:r>
              <a:rPr lang="en-US" dirty="0" smtClean="0">
                <a:latin typeface="Frank the Architect" charset="0"/>
              </a:rPr>
              <a:t>for students, accounting practitioners and educators.  </a:t>
            </a:r>
          </a:p>
          <a:p>
            <a:endParaRPr lang="en-US" dirty="0"/>
          </a:p>
        </p:txBody>
      </p:sp>
      <p:pic>
        <p:nvPicPr>
          <p:cNvPr id="16" name="Content Placeholder 15" descr="learned profession.png"/>
          <p:cNvPicPr>
            <a:picLocks noGrp="1" noChangeAspect="1"/>
          </p:cNvPicPr>
          <p:nvPr>
            <p:ph sz="half" idx="2"/>
          </p:nvPr>
        </p:nvPicPr>
        <p:blipFill>
          <a:blip r:embed="rId2">
            <a:extLst>
              <a:ext uri="{28A0092B-C50C-407E-A947-70E740481C1C}">
                <a14:useLocalDpi xmlns:a14="http://schemas.microsoft.com/office/drawing/2010/main" val="0"/>
              </a:ext>
            </a:extLst>
          </a:blip>
          <a:srcRect t="-15066" b="-15066"/>
          <a:stretch>
            <a:fillRect/>
          </a:stretch>
        </p:blipFill>
        <p:spPr>
          <a:xfrm>
            <a:off x="4648200" y="1591733"/>
            <a:ext cx="4038600" cy="4525963"/>
          </a:xfrm>
        </p:spPr>
      </p:pic>
      <p:sp>
        <p:nvSpPr>
          <p:cNvPr id="4" name="Date Placeholder 3"/>
          <p:cNvSpPr>
            <a:spLocks noGrp="1"/>
          </p:cNvSpPr>
          <p:nvPr>
            <p:ph type="dt" sz="half" idx="10"/>
          </p:nvPr>
        </p:nvSpPr>
        <p:spPr/>
        <p:txBody>
          <a:bodyPr/>
          <a:lstStyle/>
          <a:p>
            <a:fld id="{B6172E1A-0168-6648-8AE3-08D80C4E4E83}" type="datetime1">
              <a:rPr lang="en-US" smtClean="0"/>
              <a:t>4/10/15</a:t>
            </a:fld>
            <a:endParaRPr lang="en-US" dirty="0"/>
          </a:p>
        </p:txBody>
      </p:sp>
      <p:sp>
        <p:nvSpPr>
          <p:cNvPr id="5" name="Footer Placeholder 4"/>
          <p:cNvSpPr>
            <a:spLocks noGrp="1"/>
          </p:cNvSpPr>
          <p:nvPr>
            <p:ph type="ftr" sz="quarter" idx="11"/>
          </p:nvPr>
        </p:nvSpPr>
        <p:spPr/>
        <p:txBody>
          <a:bodyPr/>
          <a:lstStyle/>
          <a:p>
            <a:r>
              <a:rPr lang="en-US" dirty="0" smtClean="0"/>
              <a:t>The Pathways Commission</a:t>
            </a:r>
            <a:endParaRPr lang="en-US" dirty="0"/>
          </a:p>
        </p:txBody>
      </p:sp>
      <p:sp>
        <p:nvSpPr>
          <p:cNvPr id="6" name="Slide Number Placeholder 5"/>
          <p:cNvSpPr>
            <a:spLocks noGrp="1"/>
          </p:cNvSpPr>
          <p:nvPr>
            <p:ph type="sldNum" sz="quarter" idx="12"/>
          </p:nvPr>
        </p:nvSpPr>
        <p:spPr/>
        <p:txBody>
          <a:bodyPr/>
          <a:lstStyle/>
          <a:p>
            <a:fld id="{F9342109-693B-984A-9076-160E2A57A82B}" type="slidenum">
              <a:rPr lang="en-US" smtClean="0"/>
              <a:t>11</a:t>
            </a:fld>
            <a:endParaRPr lang="en-US" dirty="0"/>
          </a:p>
        </p:txBody>
      </p:sp>
    </p:spTree>
    <p:extLst>
      <p:ext uri="{BB962C8B-B14F-4D97-AF65-F5344CB8AC3E}">
        <p14:creationId xmlns:p14="http://schemas.microsoft.com/office/powerpoint/2010/main" val="1655812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Two of the Task Forces</a:t>
            </a:r>
            <a:endParaRPr lang="en-US" dirty="0"/>
          </a:p>
        </p:txBody>
      </p:sp>
      <p:sp>
        <p:nvSpPr>
          <p:cNvPr id="9" name="Content Placeholder 8"/>
          <p:cNvSpPr>
            <a:spLocks noGrp="1"/>
          </p:cNvSpPr>
          <p:nvPr>
            <p:ph idx="1"/>
          </p:nvPr>
        </p:nvSpPr>
        <p:spPr/>
        <p:txBody>
          <a:bodyPr>
            <a:normAutofit/>
          </a:bodyPr>
          <a:lstStyle/>
          <a:p>
            <a:r>
              <a:rPr lang="en-US" b="1" dirty="0">
                <a:solidFill>
                  <a:schemeClr val="tx1">
                    <a:lumMod val="50000"/>
                    <a:lumOff val="50000"/>
                  </a:schemeClr>
                </a:solidFill>
                <a:latin typeface="Capitals"/>
                <a:cs typeface="Capitals"/>
              </a:rPr>
              <a:t>Professionally oriented faculty </a:t>
            </a:r>
            <a:r>
              <a:rPr lang="en-US" dirty="0">
                <a:solidFill>
                  <a:schemeClr val="dk1"/>
                </a:solidFill>
              </a:rPr>
              <a:t>as </a:t>
            </a:r>
            <a:r>
              <a:rPr lang="en-US" b="1" i="1" dirty="0">
                <a:solidFill>
                  <a:srgbClr val="FF0000"/>
                </a:solidFill>
              </a:rPr>
              <a:t>valued</a:t>
            </a:r>
            <a:r>
              <a:rPr lang="en-US" i="1" dirty="0">
                <a:solidFill>
                  <a:schemeClr val="dk1"/>
                </a:solidFill>
              </a:rPr>
              <a:t> members </a:t>
            </a:r>
            <a:r>
              <a:rPr lang="en-US" dirty="0">
                <a:solidFill>
                  <a:schemeClr val="dk1"/>
                </a:solidFill>
              </a:rPr>
              <a:t>of faculty</a:t>
            </a:r>
            <a:r>
              <a:rPr lang="en-US" dirty="0"/>
              <a:t>  </a:t>
            </a:r>
          </a:p>
          <a:p>
            <a:r>
              <a:rPr lang="en-US" dirty="0">
                <a:solidFill>
                  <a:schemeClr val="dk1"/>
                </a:solidFill>
              </a:rPr>
              <a:t>Develop process to </a:t>
            </a:r>
            <a:r>
              <a:rPr lang="en-US" sz="3900" b="1" dirty="0">
                <a:solidFill>
                  <a:srgbClr val="FF0000"/>
                </a:solidFill>
                <a:latin typeface="Arial"/>
                <a:cs typeface="Arial"/>
              </a:rPr>
              <a:t>identify, attract and develop</a:t>
            </a:r>
            <a:r>
              <a:rPr lang="en-US" sz="3900" b="1" dirty="0">
                <a:solidFill>
                  <a:srgbClr val="7F7F7F"/>
                </a:solidFill>
                <a:latin typeface="Arial"/>
                <a:cs typeface="Arial"/>
              </a:rPr>
              <a:t> </a:t>
            </a:r>
            <a:r>
              <a:rPr lang="en-US" i="1" dirty="0">
                <a:solidFill>
                  <a:schemeClr val="dk1"/>
                </a:solidFill>
              </a:rPr>
              <a:t>professionally oriented faculty</a:t>
            </a:r>
            <a:r>
              <a:rPr lang="en-US" i="1" dirty="0"/>
              <a:t> </a:t>
            </a:r>
          </a:p>
          <a:p>
            <a:endParaRPr lang="en-US" dirty="0"/>
          </a:p>
        </p:txBody>
      </p:sp>
      <p:sp>
        <p:nvSpPr>
          <p:cNvPr id="5" name="Date Placeholder 4"/>
          <p:cNvSpPr>
            <a:spLocks noGrp="1"/>
          </p:cNvSpPr>
          <p:nvPr>
            <p:ph type="dt" sz="half" idx="10"/>
          </p:nvPr>
        </p:nvSpPr>
        <p:spPr/>
        <p:txBody>
          <a:bodyPr/>
          <a:lstStyle/>
          <a:p>
            <a:fld id="{F632D795-B593-EA41-AB02-66A11613B5D2}" type="datetime1">
              <a:rPr lang="en-US" smtClean="0"/>
              <a:pPr/>
              <a:t>4/10/15</a:t>
            </a:fld>
            <a:endParaRPr lang="en-US" dirty="0"/>
          </a:p>
        </p:txBody>
      </p:sp>
      <p:sp>
        <p:nvSpPr>
          <p:cNvPr id="6" name="Footer Placeholder 5"/>
          <p:cNvSpPr>
            <a:spLocks noGrp="1"/>
          </p:cNvSpPr>
          <p:nvPr>
            <p:ph type="ftr" sz="quarter" idx="11"/>
          </p:nvPr>
        </p:nvSpPr>
        <p:spPr/>
        <p:txBody>
          <a:bodyPr/>
          <a:lstStyle/>
          <a:p>
            <a:r>
              <a:rPr lang="en-US" dirty="0" smtClean="0"/>
              <a:t>The Pathways Commission</a:t>
            </a:r>
            <a:endParaRPr lang="en-US" dirty="0"/>
          </a:p>
        </p:txBody>
      </p:sp>
      <p:sp>
        <p:nvSpPr>
          <p:cNvPr id="7" name="Slide Number Placeholder 6"/>
          <p:cNvSpPr>
            <a:spLocks noGrp="1"/>
          </p:cNvSpPr>
          <p:nvPr>
            <p:ph type="sldNum" sz="quarter" idx="12"/>
          </p:nvPr>
        </p:nvSpPr>
        <p:spPr/>
        <p:txBody>
          <a:bodyPr/>
          <a:lstStyle/>
          <a:p>
            <a:fld id="{F9342109-693B-984A-9076-160E2A57A82B}" type="slidenum">
              <a:rPr lang="en-US" smtClean="0"/>
              <a:pPr/>
              <a:t>12</a:t>
            </a:fld>
            <a:endParaRPr lang="en-US" dirty="0"/>
          </a:p>
        </p:txBody>
      </p:sp>
    </p:spTree>
    <p:extLst>
      <p:ext uri="{BB962C8B-B14F-4D97-AF65-F5344CB8AC3E}">
        <p14:creationId xmlns:p14="http://schemas.microsoft.com/office/powerpoint/2010/main" val="39850836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457200" y="1611642"/>
            <a:ext cx="8229600" cy="4690733"/>
          </a:xfrm>
        </p:spPr>
        <p:txBody>
          <a:bodyPr>
            <a:normAutofit lnSpcReduction="10000"/>
          </a:bodyPr>
          <a:lstStyle/>
          <a:p>
            <a:r>
              <a:rPr lang="en-US" dirty="0" smtClean="0"/>
              <a:t>We use the term Professionally </a:t>
            </a:r>
            <a:r>
              <a:rPr lang="en-US" dirty="0"/>
              <a:t>Oriented Faculty </a:t>
            </a:r>
            <a:r>
              <a:rPr lang="en-US" dirty="0" smtClean="0"/>
              <a:t> (POF).  The AACSB </a:t>
            </a:r>
            <a:r>
              <a:rPr lang="en-US" dirty="0"/>
              <a:t>classify </a:t>
            </a:r>
            <a:r>
              <a:rPr lang="en-US" dirty="0" smtClean="0"/>
              <a:t>POF as SP or IP.  The old PQ.</a:t>
            </a:r>
          </a:p>
          <a:p>
            <a:r>
              <a:rPr lang="en-US" dirty="0"/>
              <a:t>Conducted a survey of Accounting Chairs (189) and Professionally Oriented Faculty (132).</a:t>
            </a:r>
          </a:p>
          <a:p>
            <a:r>
              <a:rPr lang="en-US" dirty="0" smtClean="0"/>
              <a:t>We found there was a disparity between how chairs viewed POF as being fully integrated into the mission and what POF felt.</a:t>
            </a:r>
          </a:p>
          <a:p>
            <a:endParaRPr lang="en-US" dirty="0" smtClean="0"/>
          </a:p>
          <a:p>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1B207AE5-8453-C146-B469-EF601A25BBDB}" type="datetime1">
              <a:rPr lang="en-US" smtClean="0"/>
              <a:pPr/>
              <a:t>4/10/15</a:t>
            </a:fld>
            <a:endParaRPr lang="en-US" dirty="0"/>
          </a:p>
        </p:txBody>
      </p:sp>
      <p:sp>
        <p:nvSpPr>
          <p:cNvPr id="5" name="Footer Placeholder 4"/>
          <p:cNvSpPr>
            <a:spLocks noGrp="1"/>
          </p:cNvSpPr>
          <p:nvPr>
            <p:ph type="ftr" sz="quarter" idx="11"/>
          </p:nvPr>
        </p:nvSpPr>
        <p:spPr/>
        <p:txBody>
          <a:bodyPr/>
          <a:lstStyle/>
          <a:p>
            <a:r>
              <a:rPr lang="en-US" dirty="0" smtClean="0"/>
              <a:t>The Pathways Commission</a:t>
            </a:r>
            <a:endParaRPr lang="en-US" dirty="0"/>
          </a:p>
        </p:txBody>
      </p:sp>
      <p:sp>
        <p:nvSpPr>
          <p:cNvPr id="6" name="Slide Number Placeholder 5"/>
          <p:cNvSpPr>
            <a:spLocks noGrp="1"/>
          </p:cNvSpPr>
          <p:nvPr>
            <p:ph type="sldNum" sz="quarter" idx="12"/>
          </p:nvPr>
        </p:nvSpPr>
        <p:spPr/>
        <p:txBody>
          <a:bodyPr/>
          <a:lstStyle/>
          <a:p>
            <a:fld id="{F9342109-693B-984A-9076-160E2A57A82B}" type="slidenum">
              <a:rPr lang="en-US" smtClean="0"/>
              <a:pPr/>
              <a:t>13</a:t>
            </a:fld>
            <a:endParaRPr lang="en-US" dirty="0"/>
          </a:p>
        </p:txBody>
      </p:sp>
    </p:spTree>
    <p:extLst>
      <p:ext uri="{BB962C8B-B14F-4D97-AF65-F5344CB8AC3E}">
        <p14:creationId xmlns:p14="http://schemas.microsoft.com/office/powerpoint/2010/main" val="96464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Survey Result</a:t>
            </a:r>
            <a:endParaRPr lang="en-US" dirty="0"/>
          </a:p>
        </p:txBody>
      </p:sp>
      <p:sp>
        <p:nvSpPr>
          <p:cNvPr id="3" name="Content Placeholder 2"/>
          <p:cNvSpPr>
            <a:spLocks noGrp="1"/>
          </p:cNvSpPr>
          <p:nvPr>
            <p:ph idx="1"/>
          </p:nvPr>
        </p:nvSpPr>
        <p:spPr>
          <a:xfrm>
            <a:off x="457200" y="1611642"/>
            <a:ext cx="8369300" cy="4992358"/>
          </a:xfrm>
        </p:spPr>
        <p:txBody>
          <a:bodyPr>
            <a:normAutofit lnSpcReduction="10000"/>
          </a:bodyPr>
          <a:lstStyle/>
          <a:p>
            <a:r>
              <a:rPr lang="en-US" dirty="0" smtClean="0"/>
              <a:t>An </a:t>
            </a:r>
            <a:r>
              <a:rPr lang="en-US" dirty="0"/>
              <a:t>overwhelming percentage of program chairs (90%) believe POF employed in </a:t>
            </a:r>
            <a:r>
              <a:rPr lang="en-US" dirty="0" smtClean="0"/>
              <a:t>their program </a:t>
            </a:r>
            <a:r>
              <a:rPr lang="en-US" dirty="0"/>
              <a:t>are being fully integrated into the faculty</a:t>
            </a:r>
            <a:r>
              <a:rPr lang="en-US" dirty="0" smtClean="0"/>
              <a:t>.</a:t>
            </a:r>
            <a:endParaRPr lang="en-US" dirty="0"/>
          </a:p>
          <a:p>
            <a:r>
              <a:rPr lang="en-US" dirty="0" smtClean="0"/>
              <a:t>On the other hand, although POF find their experience </a:t>
            </a:r>
            <a:r>
              <a:rPr lang="en-US" dirty="0"/>
              <a:t>to be positive, only 60% strongly agreed or agreed that they were fully integrated into </a:t>
            </a:r>
            <a:r>
              <a:rPr lang="en-US" dirty="0" smtClean="0"/>
              <a:t>the faculty </a:t>
            </a:r>
            <a:r>
              <a:rPr lang="en-US" dirty="0"/>
              <a:t>at their institution with 30% strongly disagreeing or disagreeing.</a:t>
            </a:r>
            <a:endParaRPr lang="en-US" dirty="0" smtClean="0"/>
          </a:p>
          <a:p>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1B207AE5-8453-C146-B469-EF601A25BBDB}" type="datetime1">
              <a:rPr lang="en-US" smtClean="0"/>
              <a:pPr/>
              <a:t>4/10/15</a:t>
            </a:fld>
            <a:endParaRPr lang="en-US" dirty="0"/>
          </a:p>
        </p:txBody>
      </p:sp>
      <p:sp>
        <p:nvSpPr>
          <p:cNvPr id="5" name="Footer Placeholder 4"/>
          <p:cNvSpPr>
            <a:spLocks noGrp="1"/>
          </p:cNvSpPr>
          <p:nvPr>
            <p:ph type="ftr" sz="quarter" idx="11"/>
          </p:nvPr>
        </p:nvSpPr>
        <p:spPr/>
        <p:txBody>
          <a:bodyPr/>
          <a:lstStyle/>
          <a:p>
            <a:r>
              <a:rPr lang="en-US" dirty="0" smtClean="0"/>
              <a:t>The Pathways Commission</a:t>
            </a:r>
            <a:endParaRPr lang="en-US" dirty="0"/>
          </a:p>
        </p:txBody>
      </p:sp>
      <p:sp>
        <p:nvSpPr>
          <p:cNvPr id="6" name="Slide Number Placeholder 5"/>
          <p:cNvSpPr>
            <a:spLocks noGrp="1"/>
          </p:cNvSpPr>
          <p:nvPr>
            <p:ph type="sldNum" sz="quarter" idx="12"/>
          </p:nvPr>
        </p:nvSpPr>
        <p:spPr/>
        <p:txBody>
          <a:bodyPr/>
          <a:lstStyle/>
          <a:p>
            <a:fld id="{F9342109-693B-984A-9076-160E2A57A82B}" type="slidenum">
              <a:rPr lang="en-US" smtClean="0"/>
              <a:pPr/>
              <a:t>14</a:t>
            </a:fld>
            <a:endParaRPr lang="en-US" dirty="0"/>
          </a:p>
        </p:txBody>
      </p:sp>
    </p:spTree>
    <p:extLst>
      <p:ext uri="{BB962C8B-B14F-4D97-AF65-F5344CB8AC3E}">
        <p14:creationId xmlns:p14="http://schemas.microsoft.com/office/powerpoint/2010/main" val="23017135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Comments from Chairs</a:t>
            </a:r>
            <a:endParaRPr lang="en-US" dirty="0"/>
          </a:p>
        </p:txBody>
      </p:sp>
      <p:sp>
        <p:nvSpPr>
          <p:cNvPr id="3" name="Content Placeholder 2"/>
          <p:cNvSpPr>
            <a:spLocks noGrp="1"/>
          </p:cNvSpPr>
          <p:nvPr>
            <p:ph idx="1"/>
          </p:nvPr>
        </p:nvSpPr>
        <p:spPr>
          <a:xfrm>
            <a:off x="457200" y="1611642"/>
            <a:ext cx="8229600" cy="4690733"/>
          </a:xfrm>
        </p:spPr>
        <p:txBody>
          <a:bodyPr>
            <a:normAutofit fontScale="92500" lnSpcReduction="20000"/>
          </a:bodyPr>
          <a:lstStyle/>
          <a:p>
            <a:r>
              <a:rPr lang="en-US" dirty="0" smtClean="0"/>
              <a:t>Full</a:t>
            </a:r>
            <a:r>
              <a:rPr lang="en-US" dirty="0"/>
              <a:t>-time professionally oriented faculty are more engaged in department/college/</a:t>
            </a:r>
            <a:r>
              <a:rPr lang="en-US" dirty="0" smtClean="0"/>
              <a:t>university activities </a:t>
            </a:r>
            <a:r>
              <a:rPr lang="en-US" dirty="0"/>
              <a:t>than most tenure-track faculty. They are the first to step up. They are also the </a:t>
            </a:r>
            <a:r>
              <a:rPr lang="en-US" dirty="0" smtClean="0"/>
              <a:t>most likely </a:t>
            </a:r>
            <a:r>
              <a:rPr lang="en-US" dirty="0"/>
              <a:t>to engage in active learning that helps the students gain a deep understanding rather </a:t>
            </a:r>
            <a:r>
              <a:rPr lang="en-US" dirty="0" smtClean="0"/>
              <a:t>than memorize </a:t>
            </a:r>
            <a:r>
              <a:rPr lang="en-US" dirty="0"/>
              <a:t>procedures</a:t>
            </a:r>
            <a:r>
              <a:rPr lang="en-US" dirty="0" smtClean="0"/>
              <a:t>.</a:t>
            </a:r>
            <a:endParaRPr lang="en-US" dirty="0"/>
          </a:p>
          <a:p>
            <a:r>
              <a:rPr lang="en-US" dirty="0" smtClean="0"/>
              <a:t>I </a:t>
            </a:r>
            <a:r>
              <a:rPr lang="en-US" dirty="0"/>
              <a:t>feel they are a crucial component of our faculty and include them in everything.”</a:t>
            </a:r>
          </a:p>
          <a:p>
            <a:r>
              <a:rPr lang="en-US" dirty="0" smtClean="0"/>
              <a:t>We </a:t>
            </a:r>
            <a:r>
              <a:rPr lang="en-US" dirty="0"/>
              <a:t>could not function without them</a:t>
            </a:r>
            <a:r>
              <a:rPr lang="en-US" dirty="0" smtClean="0"/>
              <a:t>.</a:t>
            </a:r>
          </a:p>
          <a:p>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1B207AE5-8453-C146-B469-EF601A25BBDB}" type="datetime1">
              <a:rPr lang="en-US" smtClean="0"/>
              <a:pPr/>
              <a:t>4/10/15</a:t>
            </a:fld>
            <a:endParaRPr lang="en-US" dirty="0"/>
          </a:p>
        </p:txBody>
      </p:sp>
      <p:sp>
        <p:nvSpPr>
          <p:cNvPr id="5" name="Footer Placeholder 4"/>
          <p:cNvSpPr>
            <a:spLocks noGrp="1"/>
          </p:cNvSpPr>
          <p:nvPr>
            <p:ph type="ftr" sz="quarter" idx="11"/>
          </p:nvPr>
        </p:nvSpPr>
        <p:spPr/>
        <p:txBody>
          <a:bodyPr/>
          <a:lstStyle/>
          <a:p>
            <a:r>
              <a:rPr lang="en-US" dirty="0" smtClean="0"/>
              <a:t>The Pathways Commission</a:t>
            </a:r>
            <a:endParaRPr lang="en-US" dirty="0"/>
          </a:p>
        </p:txBody>
      </p:sp>
      <p:sp>
        <p:nvSpPr>
          <p:cNvPr id="6" name="Slide Number Placeholder 5"/>
          <p:cNvSpPr>
            <a:spLocks noGrp="1"/>
          </p:cNvSpPr>
          <p:nvPr>
            <p:ph type="sldNum" sz="quarter" idx="12"/>
          </p:nvPr>
        </p:nvSpPr>
        <p:spPr/>
        <p:txBody>
          <a:bodyPr/>
          <a:lstStyle/>
          <a:p>
            <a:fld id="{F9342109-693B-984A-9076-160E2A57A82B}" type="slidenum">
              <a:rPr lang="en-US" smtClean="0"/>
              <a:pPr/>
              <a:t>15</a:t>
            </a:fld>
            <a:endParaRPr lang="en-US" dirty="0"/>
          </a:p>
        </p:txBody>
      </p:sp>
    </p:spTree>
    <p:extLst>
      <p:ext uri="{BB962C8B-B14F-4D97-AF65-F5344CB8AC3E}">
        <p14:creationId xmlns:p14="http://schemas.microsoft.com/office/powerpoint/2010/main" val="25458770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Dean </a:t>
            </a:r>
            <a:r>
              <a:rPr lang="en-US" dirty="0" smtClean="0"/>
              <a:t>Survey Results</a:t>
            </a:r>
            <a:endParaRPr lang="en-US" dirty="0"/>
          </a:p>
        </p:txBody>
      </p:sp>
      <p:sp>
        <p:nvSpPr>
          <p:cNvPr id="3" name="Content Placeholder 2"/>
          <p:cNvSpPr>
            <a:spLocks noGrp="1"/>
          </p:cNvSpPr>
          <p:nvPr>
            <p:ph idx="1"/>
          </p:nvPr>
        </p:nvSpPr>
        <p:spPr>
          <a:xfrm>
            <a:off x="457200" y="1611642"/>
            <a:ext cx="8369300" cy="4992358"/>
          </a:xfrm>
        </p:spPr>
        <p:txBody>
          <a:bodyPr>
            <a:normAutofit fontScale="92500"/>
          </a:bodyPr>
          <a:lstStyle/>
          <a:p>
            <a:r>
              <a:rPr lang="en-US" dirty="0" smtClean="0"/>
              <a:t>Consistent with the POF only 60% of the Dean’s feel they are </a:t>
            </a:r>
            <a:r>
              <a:rPr lang="en-US" dirty="0"/>
              <a:t>being fully integrated into the faculty</a:t>
            </a:r>
            <a:r>
              <a:rPr lang="en-US" dirty="0" smtClean="0"/>
              <a:t>.</a:t>
            </a:r>
          </a:p>
          <a:p>
            <a:r>
              <a:rPr lang="en-US" dirty="0" smtClean="0"/>
              <a:t>Over 80% feel that POF should be involved in hiring TTF and all but one believed they should be involved in hiring NTT</a:t>
            </a:r>
            <a:endParaRPr lang="en-US" dirty="0"/>
          </a:p>
          <a:p>
            <a:r>
              <a:rPr lang="en-US" dirty="0" smtClean="0"/>
              <a:t>Over 75% believed POF should be involved in graduate curriculum decisions and all but </a:t>
            </a:r>
            <a:r>
              <a:rPr lang="en-US" dirty="0"/>
              <a:t>one believed they should be involved </a:t>
            </a:r>
            <a:r>
              <a:rPr lang="en-US" dirty="0" smtClean="0"/>
              <a:t>in under graduate </a:t>
            </a:r>
            <a:r>
              <a:rPr lang="en-US" dirty="0"/>
              <a:t>curriculum decisions </a:t>
            </a:r>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1B207AE5-8453-C146-B469-EF601A25BBDB}" type="datetime1">
              <a:rPr lang="en-US" smtClean="0"/>
              <a:pPr/>
              <a:t>4/10/15</a:t>
            </a:fld>
            <a:endParaRPr lang="en-US" dirty="0"/>
          </a:p>
        </p:txBody>
      </p:sp>
      <p:sp>
        <p:nvSpPr>
          <p:cNvPr id="5" name="Footer Placeholder 4"/>
          <p:cNvSpPr>
            <a:spLocks noGrp="1"/>
          </p:cNvSpPr>
          <p:nvPr>
            <p:ph type="ftr" sz="quarter" idx="11"/>
          </p:nvPr>
        </p:nvSpPr>
        <p:spPr/>
        <p:txBody>
          <a:bodyPr/>
          <a:lstStyle/>
          <a:p>
            <a:r>
              <a:rPr lang="en-US" dirty="0" smtClean="0"/>
              <a:t>The Pathways Commission</a:t>
            </a:r>
            <a:endParaRPr lang="en-US" dirty="0"/>
          </a:p>
        </p:txBody>
      </p:sp>
      <p:sp>
        <p:nvSpPr>
          <p:cNvPr id="6" name="Slide Number Placeholder 5"/>
          <p:cNvSpPr>
            <a:spLocks noGrp="1"/>
          </p:cNvSpPr>
          <p:nvPr>
            <p:ph type="sldNum" sz="quarter" idx="12"/>
          </p:nvPr>
        </p:nvSpPr>
        <p:spPr/>
        <p:txBody>
          <a:bodyPr/>
          <a:lstStyle/>
          <a:p>
            <a:fld id="{F9342109-693B-984A-9076-160E2A57A82B}" type="slidenum">
              <a:rPr lang="en-US" smtClean="0"/>
              <a:pPr/>
              <a:t>16</a:t>
            </a:fld>
            <a:endParaRPr lang="en-US" dirty="0"/>
          </a:p>
        </p:txBody>
      </p:sp>
    </p:spTree>
    <p:extLst>
      <p:ext uri="{BB962C8B-B14F-4D97-AF65-F5344CB8AC3E}">
        <p14:creationId xmlns:p14="http://schemas.microsoft.com/office/powerpoint/2010/main" val="32753560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Comments from POF</a:t>
            </a:r>
            <a:endParaRPr lang="en-US" dirty="0"/>
          </a:p>
        </p:txBody>
      </p:sp>
      <p:sp>
        <p:nvSpPr>
          <p:cNvPr id="3" name="Content Placeholder 2"/>
          <p:cNvSpPr>
            <a:spLocks noGrp="1"/>
          </p:cNvSpPr>
          <p:nvPr>
            <p:ph idx="1"/>
          </p:nvPr>
        </p:nvSpPr>
        <p:spPr>
          <a:xfrm>
            <a:off x="457200" y="1611642"/>
            <a:ext cx="8229600" cy="4690733"/>
          </a:xfrm>
        </p:spPr>
        <p:txBody>
          <a:bodyPr>
            <a:normAutofit fontScale="85000" lnSpcReduction="20000"/>
          </a:bodyPr>
          <a:lstStyle/>
          <a:p>
            <a:r>
              <a:rPr lang="en-US" dirty="0" smtClean="0"/>
              <a:t>The problem with not being a tenure track is you are a second class citizen. Being excluded form faculty senate and major committees is the worst part. </a:t>
            </a:r>
          </a:p>
          <a:p>
            <a:r>
              <a:rPr lang="en-US" dirty="0" smtClean="0"/>
              <a:t>I do not feel like I’m a full member.</a:t>
            </a:r>
          </a:p>
          <a:p>
            <a:r>
              <a:rPr lang="en-US" dirty="0" smtClean="0"/>
              <a:t>The job feels perpetually temporary.</a:t>
            </a:r>
          </a:p>
          <a:p>
            <a:r>
              <a:rPr lang="en-US" dirty="0" smtClean="0"/>
              <a:t>I have little, if any input into decisions affecting curriculum, our students, or the department.</a:t>
            </a:r>
            <a:r>
              <a:rPr lang="en-US" dirty="0"/>
              <a:t> </a:t>
            </a:r>
            <a:endParaRPr lang="en-US" dirty="0" smtClean="0"/>
          </a:p>
          <a:p>
            <a:r>
              <a:rPr lang="en-US" dirty="0" smtClean="0"/>
              <a:t>Central </a:t>
            </a:r>
            <a:r>
              <a:rPr lang="en-US" dirty="0"/>
              <a:t>theme that consistently surfaced was that many POF felt they were not accorded the same professional respect as other, tenure-track faculty (TTF).</a:t>
            </a:r>
          </a:p>
          <a:p>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1B207AE5-8453-C146-B469-EF601A25BBDB}" type="datetime1">
              <a:rPr lang="en-US" smtClean="0"/>
              <a:pPr/>
              <a:t>4/10/15</a:t>
            </a:fld>
            <a:endParaRPr lang="en-US" dirty="0"/>
          </a:p>
        </p:txBody>
      </p:sp>
      <p:sp>
        <p:nvSpPr>
          <p:cNvPr id="5" name="Footer Placeholder 4"/>
          <p:cNvSpPr>
            <a:spLocks noGrp="1"/>
          </p:cNvSpPr>
          <p:nvPr>
            <p:ph type="ftr" sz="quarter" idx="11"/>
          </p:nvPr>
        </p:nvSpPr>
        <p:spPr/>
        <p:txBody>
          <a:bodyPr/>
          <a:lstStyle/>
          <a:p>
            <a:r>
              <a:rPr lang="en-US" dirty="0" smtClean="0"/>
              <a:t>The Pathways Commission</a:t>
            </a:r>
            <a:endParaRPr lang="en-US" dirty="0"/>
          </a:p>
        </p:txBody>
      </p:sp>
      <p:sp>
        <p:nvSpPr>
          <p:cNvPr id="6" name="Slide Number Placeholder 5"/>
          <p:cNvSpPr>
            <a:spLocks noGrp="1"/>
          </p:cNvSpPr>
          <p:nvPr>
            <p:ph type="sldNum" sz="quarter" idx="12"/>
          </p:nvPr>
        </p:nvSpPr>
        <p:spPr/>
        <p:txBody>
          <a:bodyPr/>
          <a:lstStyle/>
          <a:p>
            <a:fld id="{F9342109-693B-984A-9076-160E2A57A82B}" type="slidenum">
              <a:rPr lang="en-US" smtClean="0"/>
              <a:pPr/>
              <a:t>17</a:t>
            </a:fld>
            <a:endParaRPr lang="en-US" dirty="0"/>
          </a:p>
        </p:txBody>
      </p:sp>
    </p:spTree>
    <p:extLst>
      <p:ext uri="{BB962C8B-B14F-4D97-AF65-F5344CB8AC3E}">
        <p14:creationId xmlns:p14="http://schemas.microsoft.com/office/powerpoint/2010/main" val="33590492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Results</a:t>
            </a:r>
            <a:endParaRPr lang="en-US" dirty="0"/>
          </a:p>
        </p:txBody>
      </p:sp>
      <p:sp>
        <p:nvSpPr>
          <p:cNvPr id="3" name="Content Placeholder 2"/>
          <p:cNvSpPr>
            <a:spLocks noGrp="1"/>
          </p:cNvSpPr>
          <p:nvPr>
            <p:ph idx="1"/>
          </p:nvPr>
        </p:nvSpPr>
        <p:spPr>
          <a:xfrm>
            <a:off x="457200" y="1611642"/>
            <a:ext cx="8464550" cy="4525963"/>
          </a:xfrm>
        </p:spPr>
        <p:txBody>
          <a:bodyPr>
            <a:normAutofit/>
          </a:bodyPr>
          <a:lstStyle/>
          <a:p>
            <a:r>
              <a:rPr lang="en-US" dirty="0" smtClean="0"/>
              <a:t>Based on the survey we developed Professionally Oriented Faculty Integration Principles. </a:t>
            </a:r>
          </a:p>
          <a:p>
            <a:r>
              <a:rPr lang="en-US" dirty="0" smtClean="0"/>
              <a:t>Two Buckets:</a:t>
            </a:r>
          </a:p>
          <a:p>
            <a:pPr lvl="1"/>
            <a:r>
              <a:rPr lang="en-US" dirty="0"/>
              <a:t>C</a:t>
            </a:r>
            <a:r>
              <a:rPr lang="en-US" dirty="0" smtClean="0"/>
              <a:t>ontribute </a:t>
            </a:r>
            <a:r>
              <a:rPr lang="en-US" dirty="0"/>
              <a:t>to the mission of the </a:t>
            </a:r>
            <a:r>
              <a:rPr lang="en-US" dirty="0" smtClean="0"/>
              <a:t>department</a:t>
            </a:r>
          </a:p>
          <a:p>
            <a:pPr lvl="1"/>
            <a:r>
              <a:rPr lang="en-US" dirty="0"/>
              <a:t>T</a:t>
            </a:r>
            <a:r>
              <a:rPr lang="en-US" dirty="0" smtClean="0"/>
              <a:t>hose </a:t>
            </a:r>
            <a:r>
              <a:rPr lang="en-US" dirty="0"/>
              <a:t>benefits that would make </a:t>
            </a:r>
            <a:r>
              <a:rPr lang="en-US" dirty="0" smtClean="0"/>
              <a:t>POF </a:t>
            </a:r>
            <a:r>
              <a:rPr lang="en-US" dirty="0"/>
              <a:t>feel more respected and like </a:t>
            </a:r>
            <a:r>
              <a:rPr lang="en-US" dirty="0" smtClean="0"/>
              <a:t>valued </a:t>
            </a:r>
            <a:r>
              <a:rPr lang="en-US" dirty="0"/>
              <a:t>members of their </a:t>
            </a:r>
            <a:r>
              <a:rPr lang="en-US" dirty="0" smtClean="0"/>
              <a:t>institution.</a:t>
            </a:r>
          </a:p>
          <a:p>
            <a:endParaRPr lang="en-US" dirty="0"/>
          </a:p>
        </p:txBody>
      </p:sp>
      <p:sp>
        <p:nvSpPr>
          <p:cNvPr id="4" name="Date Placeholder 3"/>
          <p:cNvSpPr>
            <a:spLocks noGrp="1"/>
          </p:cNvSpPr>
          <p:nvPr>
            <p:ph type="dt" sz="half" idx="10"/>
          </p:nvPr>
        </p:nvSpPr>
        <p:spPr/>
        <p:txBody>
          <a:bodyPr/>
          <a:lstStyle/>
          <a:p>
            <a:fld id="{1B207AE5-8453-C146-B469-EF601A25BBDB}" type="datetime1">
              <a:rPr lang="en-US" smtClean="0"/>
              <a:pPr/>
              <a:t>4/10/15</a:t>
            </a:fld>
            <a:endParaRPr lang="en-US" dirty="0"/>
          </a:p>
        </p:txBody>
      </p:sp>
      <p:sp>
        <p:nvSpPr>
          <p:cNvPr id="5" name="Footer Placeholder 4"/>
          <p:cNvSpPr>
            <a:spLocks noGrp="1"/>
          </p:cNvSpPr>
          <p:nvPr>
            <p:ph type="ftr" sz="quarter" idx="11"/>
          </p:nvPr>
        </p:nvSpPr>
        <p:spPr/>
        <p:txBody>
          <a:bodyPr/>
          <a:lstStyle/>
          <a:p>
            <a:r>
              <a:rPr lang="en-US" dirty="0" smtClean="0"/>
              <a:t>The Pathways Commission</a:t>
            </a:r>
            <a:endParaRPr lang="en-US" dirty="0"/>
          </a:p>
        </p:txBody>
      </p:sp>
      <p:sp>
        <p:nvSpPr>
          <p:cNvPr id="6" name="Slide Number Placeholder 5"/>
          <p:cNvSpPr>
            <a:spLocks noGrp="1"/>
          </p:cNvSpPr>
          <p:nvPr>
            <p:ph type="sldNum" sz="quarter" idx="12"/>
          </p:nvPr>
        </p:nvSpPr>
        <p:spPr/>
        <p:txBody>
          <a:bodyPr/>
          <a:lstStyle/>
          <a:p>
            <a:fld id="{F9342109-693B-984A-9076-160E2A57A82B}" type="slidenum">
              <a:rPr lang="en-US" smtClean="0"/>
              <a:pPr/>
              <a:t>18</a:t>
            </a:fld>
            <a:endParaRPr lang="en-US" dirty="0"/>
          </a:p>
        </p:txBody>
      </p:sp>
    </p:spTree>
    <p:extLst>
      <p:ext uri="{BB962C8B-B14F-4D97-AF65-F5344CB8AC3E}">
        <p14:creationId xmlns:p14="http://schemas.microsoft.com/office/powerpoint/2010/main" val="36136297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Professionally Oriented Faculty Integration Principles</a:t>
            </a:r>
          </a:p>
        </p:txBody>
      </p:sp>
      <p:sp>
        <p:nvSpPr>
          <p:cNvPr id="3" name="Content Placeholder 2"/>
          <p:cNvSpPr>
            <a:spLocks noGrp="1"/>
          </p:cNvSpPr>
          <p:nvPr>
            <p:ph idx="1"/>
          </p:nvPr>
        </p:nvSpPr>
        <p:spPr>
          <a:xfrm>
            <a:off x="457200" y="1611642"/>
            <a:ext cx="8464550" cy="4525963"/>
          </a:xfrm>
        </p:spPr>
        <p:txBody>
          <a:bodyPr>
            <a:normAutofit fontScale="85000" lnSpcReduction="10000"/>
          </a:bodyPr>
          <a:lstStyle/>
          <a:p>
            <a:pPr marL="0" indent="0">
              <a:buNone/>
            </a:pPr>
            <a:r>
              <a:rPr lang="en-US" dirty="0">
                <a:solidFill>
                  <a:srgbClr val="FF0000"/>
                </a:solidFill>
              </a:rPr>
              <a:t>Practices that Contribute to Department Mission</a:t>
            </a:r>
          </a:p>
          <a:p>
            <a:r>
              <a:rPr lang="en-US" dirty="0" smtClean="0"/>
              <a:t>Being </a:t>
            </a:r>
            <a:r>
              <a:rPr lang="en-US" dirty="0"/>
              <a:t>able to participate in developing and voting on undergraduate- and master’s-level curricula</a:t>
            </a:r>
          </a:p>
          <a:p>
            <a:r>
              <a:rPr lang="en-US" dirty="0" smtClean="0"/>
              <a:t>Being </a:t>
            </a:r>
            <a:r>
              <a:rPr lang="en-US" dirty="0"/>
              <a:t>able to teach undergraduate- and master’s-level courses</a:t>
            </a:r>
          </a:p>
          <a:p>
            <a:r>
              <a:rPr lang="en-US" dirty="0" smtClean="0"/>
              <a:t>Being a faculty advisor for student organizations (e.g., Accounting Club, Beta Alpha Psi, National Association </a:t>
            </a:r>
            <a:r>
              <a:rPr lang="en-US" dirty="0"/>
              <a:t>of Black Accountants, etc.</a:t>
            </a:r>
            <a:r>
              <a:rPr lang="en-US" dirty="0" smtClean="0"/>
              <a:t>)</a:t>
            </a:r>
          </a:p>
          <a:p>
            <a:r>
              <a:rPr lang="en-US" dirty="0" smtClean="0"/>
              <a:t>Encouraging </a:t>
            </a:r>
            <a:r>
              <a:rPr lang="en-US" dirty="0"/>
              <a:t>and rewarding both POF and TTF to coauthor practice- and education-based </a:t>
            </a:r>
            <a:r>
              <a:rPr lang="en-US" dirty="0" smtClean="0"/>
              <a:t>research</a:t>
            </a:r>
            <a:endParaRPr lang="en-US" dirty="0"/>
          </a:p>
        </p:txBody>
      </p:sp>
      <p:sp>
        <p:nvSpPr>
          <p:cNvPr id="4" name="Date Placeholder 3"/>
          <p:cNvSpPr>
            <a:spLocks noGrp="1"/>
          </p:cNvSpPr>
          <p:nvPr>
            <p:ph type="dt" sz="half" idx="10"/>
          </p:nvPr>
        </p:nvSpPr>
        <p:spPr/>
        <p:txBody>
          <a:bodyPr/>
          <a:lstStyle/>
          <a:p>
            <a:fld id="{1B207AE5-8453-C146-B469-EF601A25BBDB}" type="datetime1">
              <a:rPr lang="en-US" smtClean="0"/>
              <a:pPr/>
              <a:t>4/10/15</a:t>
            </a:fld>
            <a:endParaRPr lang="en-US" dirty="0"/>
          </a:p>
        </p:txBody>
      </p:sp>
      <p:sp>
        <p:nvSpPr>
          <p:cNvPr id="5" name="Footer Placeholder 4"/>
          <p:cNvSpPr>
            <a:spLocks noGrp="1"/>
          </p:cNvSpPr>
          <p:nvPr>
            <p:ph type="ftr" sz="quarter" idx="11"/>
          </p:nvPr>
        </p:nvSpPr>
        <p:spPr/>
        <p:txBody>
          <a:bodyPr/>
          <a:lstStyle/>
          <a:p>
            <a:r>
              <a:rPr lang="en-US" dirty="0" smtClean="0"/>
              <a:t>The Pathways Commission</a:t>
            </a:r>
            <a:endParaRPr lang="en-US" dirty="0"/>
          </a:p>
        </p:txBody>
      </p:sp>
      <p:sp>
        <p:nvSpPr>
          <p:cNvPr id="6" name="Slide Number Placeholder 5"/>
          <p:cNvSpPr>
            <a:spLocks noGrp="1"/>
          </p:cNvSpPr>
          <p:nvPr>
            <p:ph type="sldNum" sz="quarter" idx="12"/>
          </p:nvPr>
        </p:nvSpPr>
        <p:spPr/>
        <p:txBody>
          <a:bodyPr/>
          <a:lstStyle/>
          <a:p>
            <a:fld id="{F9342109-693B-984A-9076-160E2A57A82B}" type="slidenum">
              <a:rPr lang="en-US" smtClean="0"/>
              <a:pPr/>
              <a:t>19</a:t>
            </a:fld>
            <a:endParaRPr lang="en-US" dirty="0"/>
          </a:p>
        </p:txBody>
      </p:sp>
    </p:spTree>
    <p:extLst>
      <p:ext uri="{BB962C8B-B14F-4D97-AF65-F5344CB8AC3E}">
        <p14:creationId xmlns:p14="http://schemas.microsoft.com/office/powerpoint/2010/main" val="25183511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t>
            </a:r>
            <a:r>
              <a:rPr lang="en-US" b="1" dirty="0" smtClean="0"/>
              <a:t>uccessful Ongoing Projects</a:t>
            </a:r>
            <a:r>
              <a:rPr lang="en-US" dirty="0" smtClean="0"/>
              <a:t> </a:t>
            </a:r>
            <a:endParaRPr lang="en-US" dirty="0"/>
          </a:p>
        </p:txBody>
      </p:sp>
      <p:sp>
        <p:nvSpPr>
          <p:cNvPr id="3" name="Content Placeholder 2"/>
          <p:cNvSpPr>
            <a:spLocks noGrp="1"/>
          </p:cNvSpPr>
          <p:nvPr>
            <p:ph idx="1"/>
          </p:nvPr>
        </p:nvSpPr>
        <p:spPr>
          <a:xfrm>
            <a:off x="457200" y="1611642"/>
            <a:ext cx="8369300" cy="4992358"/>
          </a:xfrm>
        </p:spPr>
        <p:txBody>
          <a:bodyPr>
            <a:normAutofit/>
          </a:bodyPr>
          <a:lstStyle/>
          <a:p>
            <a:r>
              <a:rPr lang="en-US" sz="2800" dirty="0" smtClean="0"/>
              <a:t>Establishing </a:t>
            </a:r>
            <a:r>
              <a:rPr lang="en-US" sz="2800" dirty="0"/>
              <a:t>an Advanced Placement (AP) Course in </a:t>
            </a:r>
            <a:r>
              <a:rPr lang="en-US" sz="2800" dirty="0" smtClean="0"/>
              <a:t>Accounting</a:t>
            </a:r>
          </a:p>
          <a:p>
            <a:endParaRPr lang="en-US" sz="2800" dirty="0" smtClean="0"/>
          </a:p>
          <a:p>
            <a:r>
              <a:rPr lang="en-US" sz="2800" dirty="0" smtClean="0"/>
              <a:t>Curriculum Framework</a:t>
            </a:r>
          </a:p>
          <a:p>
            <a:endParaRPr lang="en-US" sz="2800" dirty="0"/>
          </a:p>
          <a:p>
            <a:r>
              <a:rPr lang="en-US" sz="2800" smtClean="0"/>
              <a:t>Data from Chairs </a:t>
            </a:r>
            <a:r>
              <a:rPr lang="en-US" sz="2800" dirty="0" smtClean="0"/>
              <a:t>Survey </a:t>
            </a:r>
          </a:p>
          <a:p>
            <a:endParaRPr lang="en-US" sz="2800" dirty="0"/>
          </a:p>
          <a:p>
            <a:endParaRPr lang="en-US" sz="2800" dirty="0" smtClean="0"/>
          </a:p>
          <a:p>
            <a:endParaRPr lang="en-US" sz="2800" dirty="0"/>
          </a:p>
          <a:p>
            <a:endParaRPr lang="en-US" sz="2800" dirty="0" smtClean="0"/>
          </a:p>
          <a:p>
            <a:endParaRPr lang="en-US" sz="2800" dirty="0"/>
          </a:p>
          <a:p>
            <a:endParaRPr lang="en-US" sz="2800" dirty="0"/>
          </a:p>
          <a:p>
            <a:endParaRPr lang="en-US" sz="2800" dirty="0"/>
          </a:p>
          <a:p>
            <a:endParaRPr lang="en-US" sz="2800" dirty="0" smtClean="0"/>
          </a:p>
          <a:p>
            <a:endParaRPr lang="en-US" dirty="0" smtClean="0"/>
          </a:p>
          <a:p>
            <a:endParaRPr lang="en-US" dirty="0"/>
          </a:p>
        </p:txBody>
      </p:sp>
      <p:sp>
        <p:nvSpPr>
          <p:cNvPr id="4" name="Date Placeholder 3"/>
          <p:cNvSpPr>
            <a:spLocks noGrp="1"/>
          </p:cNvSpPr>
          <p:nvPr>
            <p:ph type="dt" sz="half" idx="10"/>
          </p:nvPr>
        </p:nvSpPr>
        <p:spPr/>
        <p:txBody>
          <a:bodyPr/>
          <a:lstStyle/>
          <a:p>
            <a:fld id="{1B207AE5-8453-C146-B469-EF601A25BBDB}" type="datetime1">
              <a:rPr lang="en-US" smtClean="0"/>
              <a:pPr/>
              <a:t>4/10/15</a:t>
            </a:fld>
            <a:endParaRPr lang="en-US" dirty="0"/>
          </a:p>
        </p:txBody>
      </p:sp>
      <p:sp>
        <p:nvSpPr>
          <p:cNvPr id="5" name="Footer Placeholder 4"/>
          <p:cNvSpPr>
            <a:spLocks noGrp="1"/>
          </p:cNvSpPr>
          <p:nvPr>
            <p:ph type="ftr" sz="quarter" idx="11"/>
          </p:nvPr>
        </p:nvSpPr>
        <p:spPr/>
        <p:txBody>
          <a:bodyPr/>
          <a:lstStyle/>
          <a:p>
            <a:r>
              <a:rPr lang="en-US" dirty="0" smtClean="0"/>
              <a:t>The Pathways Commission</a:t>
            </a:r>
            <a:endParaRPr lang="en-US" dirty="0"/>
          </a:p>
        </p:txBody>
      </p:sp>
      <p:sp>
        <p:nvSpPr>
          <p:cNvPr id="6" name="Slide Number Placeholder 5"/>
          <p:cNvSpPr>
            <a:spLocks noGrp="1"/>
          </p:cNvSpPr>
          <p:nvPr>
            <p:ph type="sldNum" sz="quarter" idx="12"/>
          </p:nvPr>
        </p:nvSpPr>
        <p:spPr/>
        <p:txBody>
          <a:bodyPr/>
          <a:lstStyle/>
          <a:p>
            <a:fld id="{F9342109-693B-984A-9076-160E2A57A82B}" type="slidenum">
              <a:rPr lang="en-US" smtClean="0"/>
              <a:pPr/>
              <a:t>2</a:t>
            </a:fld>
            <a:endParaRPr lang="en-US" dirty="0"/>
          </a:p>
        </p:txBody>
      </p:sp>
    </p:spTree>
    <p:extLst>
      <p:ext uri="{BB962C8B-B14F-4D97-AF65-F5344CB8AC3E}">
        <p14:creationId xmlns:p14="http://schemas.microsoft.com/office/powerpoint/2010/main" val="5393152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Professionally Oriented Faculty Integration Principles</a:t>
            </a:r>
          </a:p>
        </p:txBody>
      </p:sp>
      <p:sp>
        <p:nvSpPr>
          <p:cNvPr id="3" name="Content Placeholder 2"/>
          <p:cNvSpPr>
            <a:spLocks noGrp="1"/>
          </p:cNvSpPr>
          <p:nvPr>
            <p:ph idx="1"/>
          </p:nvPr>
        </p:nvSpPr>
        <p:spPr>
          <a:xfrm>
            <a:off x="457200" y="1611642"/>
            <a:ext cx="8464550" cy="4525963"/>
          </a:xfrm>
        </p:spPr>
        <p:txBody>
          <a:bodyPr>
            <a:normAutofit fontScale="92500" lnSpcReduction="10000"/>
          </a:bodyPr>
          <a:lstStyle/>
          <a:p>
            <a:pPr marL="0" indent="0">
              <a:buNone/>
            </a:pPr>
            <a:r>
              <a:rPr lang="en-US" dirty="0">
                <a:solidFill>
                  <a:srgbClr val="FF0000"/>
                </a:solidFill>
              </a:rPr>
              <a:t>Practices that Contribute to Department Mission</a:t>
            </a:r>
          </a:p>
          <a:p>
            <a:r>
              <a:rPr lang="en-US" dirty="0" smtClean="0"/>
              <a:t>Being </a:t>
            </a:r>
            <a:r>
              <a:rPr lang="en-US" dirty="0"/>
              <a:t>able to lead/coordinate programs and/or courses</a:t>
            </a:r>
          </a:p>
          <a:p>
            <a:r>
              <a:rPr lang="en-US" dirty="0" smtClean="0"/>
              <a:t>Being </a:t>
            </a:r>
            <a:r>
              <a:rPr lang="en-US" dirty="0"/>
              <a:t>a member, including the chair, of department committees</a:t>
            </a:r>
          </a:p>
          <a:p>
            <a:r>
              <a:rPr lang="en-US" dirty="0"/>
              <a:t>B</a:t>
            </a:r>
            <a:r>
              <a:rPr lang="en-US" dirty="0" smtClean="0"/>
              <a:t>eing </a:t>
            </a:r>
            <a:r>
              <a:rPr lang="en-US" dirty="0"/>
              <a:t>a member of a college and/or university committee</a:t>
            </a:r>
          </a:p>
          <a:p>
            <a:r>
              <a:rPr lang="en-US" dirty="0" smtClean="0"/>
              <a:t>Being </a:t>
            </a:r>
            <a:r>
              <a:rPr lang="en-US" dirty="0"/>
              <a:t>encouraged to attend and participate in academic seminars.</a:t>
            </a:r>
          </a:p>
        </p:txBody>
      </p:sp>
      <p:sp>
        <p:nvSpPr>
          <p:cNvPr id="4" name="Date Placeholder 3"/>
          <p:cNvSpPr>
            <a:spLocks noGrp="1"/>
          </p:cNvSpPr>
          <p:nvPr>
            <p:ph type="dt" sz="half" idx="10"/>
          </p:nvPr>
        </p:nvSpPr>
        <p:spPr/>
        <p:txBody>
          <a:bodyPr/>
          <a:lstStyle/>
          <a:p>
            <a:fld id="{1B207AE5-8453-C146-B469-EF601A25BBDB}" type="datetime1">
              <a:rPr lang="en-US" smtClean="0"/>
              <a:pPr/>
              <a:t>4/10/15</a:t>
            </a:fld>
            <a:endParaRPr lang="en-US" dirty="0"/>
          </a:p>
        </p:txBody>
      </p:sp>
      <p:sp>
        <p:nvSpPr>
          <p:cNvPr id="5" name="Footer Placeholder 4"/>
          <p:cNvSpPr>
            <a:spLocks noGrp="1"/>
          </p:cNvSpPr>
          <p:nvPr>
            <p:ph type="ftr" sz="quarter" idx="11"/>
          </p:nvPr>
        </p:nvSpPr>
        <p:spPr/>
        <p:txBody>
          <a:bodyPr/>
          <a:lstStyle/>
          <a:p>
            <a:r>
              <a:rPr lang="en-US" dirty="0" smtClean="0"/>
              <a:t>The Pathways Commission</a:t>
            </a:r>
            <a:endParaRPr lang="en-US" dirty="0"/>
          </a:p>
        </p:txBody>
      </p:sp>
      <p:sp>
        <p:nvSpPr>
          <p:cNvPr id="6" name="Slide Number Placeholder 5"/>
          <p:cNvSpPr>
            <a:spLocks noGrp="1"/>
          </p:cNvSpPr>
          <p:nvPr>
            <p:ph type="sldNum" sz="quarter" idx="12"/>
          </p:nvPr>
        </p:nvSpPr>
        <p:spPr/>
        <p:txBody>
          <a:bodyPr/>
          <a:lstStyle/>
          <a:p>
            <a:fld id="{F9342109-693B-984A-9076-160E2A57A82B}" type="slidenum">
              <a:rPr lang="en-US" smtClean="0"/>
              <a:pPr/>
              <a:t>20</a:t>
            </a:fld>
            <a:endParaRPr lang="en-US" dirty="0"/>
          </a:p>
        </p:txBody>
      </p:sp>
    </p:spTree>
    <p:extLst>
      <p:ext uri="{BB962C8B-B14F-4D97-AF65-F5344CB8AC3E}">
        <p14:creationId xmlns:p14="http://schemas.microsoft.com/office/powerpoint/2010/main" val="132574317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Professionally Oriented Faculty Integration Principles</a:t>
            </a:r>
          </a:p>
        </p:txBody>
      </p:sp>
      <p:sp>
        <p:nvSpPr>
          <p:cNvPr id="3" name="Content Placeholder 2"/>
          <p:cNvSpPr>
            <a:spLocks noGrp="1"/>
          </p:cNvSpPr>
          <p:nvPr>
            <p:ph idx="1"/>
          </p:nvPr>
        </p:nvSpPr>
        <p:spPr>
          <a:xfrm>
            <a:off x="457200" y="1611642"/>
            <a:ext cx="8464550" cy="4525963"/>
          </a:xfrm>
        </p:spPr>
        <p:txBody>
          <a:bodyPr>
            <a:normAutofit fontScale="77500" lnSpcReduction="20000"/>
          </a:bodyPr>
          <a:lstStyle/>
          <a:p>
            <a:pPr marL="0" indent="0">
              <a:buNone/>
            </a:pPr>
            <a:r>
              <a:rPr lang="en-US" sz="3600" dirty="0">
                <a:solidFill>
                  <a:srgbClr val="FF0000"/>
                </a:solidFill>
              </a:rPr>
              <a:t>Benefits for Professionally Oriented Faculty</a:t>
            </a:r>
          </a:p>
          <a:p>
            <a:r>
              <a:rPr lang="en-US" dirty="0" smtClean="0"/>
              <a:t>Being </a:t>
            </a:r>
            <a:r>
              <a:rPr lang="en-US" dirty="0"/>
              <a:t>able to receive a multiyear (3–5 years) employment contract</a:t>
            </a:r>
          </a:p>
          <a:p>
            <a:r>
              <a:rPr lang="en-US" dirty="0" smtClean="0"/>
              <a:t>Being</a:t>
            </a:r>
            <a:r>
              <a:rPr lang="en-US" dirty="0"/>
              <a:t>, at a minimum, a part of the hiring process for POF</a:t>
            </a:r>
          </a:p>
          <a:p>
            <a:r>
              <a:rPr lang="en-US" dirty="0" smtClean="0"/>
              <a:t>Having </a:t>
            </a:r>
            <a:r>
              <a:rPr lang="en-US" dirty="0"/>
              <a:t>an opportunity for promotion (e.g., lecturer to senior lecturer)</a:t>
            </a:r>
          </a:p>
          <a:p>
            <a:r>
              <a:rPr lang="en-US" dirty="0" smtClean="0"/>
              <a:t>Being </a:t>
            </a:r>
            <a:r>
              <a:rPr lang="en-US" dirty="0"/>
              <a:t>compensated commensurate with their experience and contribution to the mission of </a:t>
            </a:r>
            <a:r>
              <a:rPr lang="en-US" dirty="0" smtClean="0"/>
              <a:t>the Department</a:t>
            </a:r>
            <a:endParaRPr lang="en-US" dirty="0"/>
          </a:p>
          <a:p>
            <a:r>
              <a:rPr lang="en-US" dirty="0" smtClean="0"/>
              <a:t>Being </a:t>
            </a:r>
            <a:r>
              <a:rPr lang="en-US" dirty="0"/>
              <a:t>able to vote at department and college meetings on all issues except the hiring and </a:t>
            </a:r>
            <a:r>
              <a:rPr lang="en-US" dirty="0" smtClean="0"/>
              <a:t>promotion of </a:t>
            </a:r>
            <a:r>
              <a:rPr lang="en-US" dirty="0"/>
              <a:t>TTF and the development of doctoral </a:t>
            </a:r>
            <a:r>
              <a:rPr lang="en-US" dirty="0" smtClean="0"/>
              <a:t>curricula</a:t>
            </a:r>
            <a:endParaRPr lang="en-US" dirty="0"/>
          </a:p>
        </p:txBody>
      </p:sp>
      <p:sp>
        <p:nvSpPr>
          <p:cNvPr id="4" name="Date Placeholder 3"/>
          <p:cNvSpPr>
            <a:spLocks noGrp="1"/>
          </p:cNvSpPr>
          <p:nvPr>
            <p:ph type="dt" sz="half" idx="10"/>
          </p:nvPr>
        </p:nvSpPr>
        <p:spPr/>
        <p:txBody>
          <a:bodyPr/>
          <a:lstStyle/>
          <a:p>
            <a:fld id="{1B207AE5-8453-C146-B469-EF601A25BBDB}" type="datetime1">
              <a:rPr lang="en-US" smtClean="0"/>
              <a:pPr/>
              <a:t>4/10/15</a:t>
            </a:fld>
            <a:endParaRPr lang="en-US" dirty="0"/>
          </a:p>
        </p:txBody>
      </p:sp>
      <p:sp>
        <p:nvSpPr>
          <p:cNvPr id="5" name="Footer Placeholder 4"/>
          <p:cNvSpPr>
            <a:spLocks noGrp="1"/>
          </p:cNvSpPr>
          <p:nvPr>
            <p:ph type="ftr" sz="quarter" idx="11"/>
          </p:nvPr>
        </p:nvSpPr>
        <p:spPr/>
        <p:txBody>
          <a:bodyPr/>
          <a:lstStyle/>
          <a:p>
            <a:r>
              <a:rPr lang="en-US" dirty="0" smtClean="0"/>
              <a:t>The Pathways Commission</a:t>
            </a:r>
            <a:endParaRPr lang="en-US" dirty="0"/>
          </a:p>
        </p:txBody>
      </p:sp>
      <p:sp>
        <p:nvSpPr>
          <p:cNvPr id="6" name="Slide Number Placeholder 5"/>
          <p:cNvSpPr>
            <a:spLocks noGrp="1"/>
          </p:cNvSpPr>
          <p:nvPr>
            <p:ph type="sldNum" sz="quarter" idx="12"/>
          </p:nvPr>
        </p:nvSpPr>
        <p:spPr/>
        <p:txBody>
          <a:bodyPr/>
          <a:lstStyle/>
          <a:p>
            <a:fld id="{F9342109-693B-984A-9076-160E2A57A82B}" type="slidenum">
              <a:rPr lang="en-US" smtClean="0"/>
              <a:pPr/>
              <a:t>21</a:t>
            </a:fld>
            <a:endParaRPr lang="en-US" dirty="0"/>
          </a:p>
        </p:txBody>
      </p:sp>
    </p:spTree>
    <p:extLst>
      <p:ext uri="{BB962C8B-B14F-4D97-AF65-F5344CB8AC3E}">
        <p14:creationId xmlns:p14="http://schemas.microsoft.com/office/powerpoint/2010/main" val="10876880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Professionally Oriented Faculty Integration Principles</a:t>
            </a:r>
          </a:p>
        </p:txBody>
      </p:sp>
      <p:sp>
        <p:nvSpPr>
          <p:cNvPr id="3" name="Content Placeholder 2"/>
          <p:cNvSpPr>
            <a:spLocks noGrp="1"/>
          </p:cNvSpPr>
          <p:nvPr>
            <p:ph idx="1"/>
          </p:nvPr>
        </p:nvSpPr>
        <p:spPr>
          <a:xfrm>
            <a:off x="457200" y="1611642"/>
            <a:ext cx="8464550" cy="4525963"/>
          </a:xfrm>
        </p:spPr>
        <p:txBody>
          <a:bodyPr>
            <a:normAutofit fontScale="77500" lnSpcReduction="20000"/>
          </a:bodyPr>
          <a:lstStyle/>
          <a:p>
            <a:pPr marL="0" indent="0">
              <a:buNone/>
            </a:pPr>
            <a:r>
              <a:rPr lang="en-US" sz="3600" dirty="0">
                <a:solidFill>
                  <a:srgbClr val="FF0000"/>
                </a:solidFill>
              </a:rPr>
              <a:t>Benefits for Professionally Oriented Faculty</a:t>
            </a:r>
          </a:p>
          <a:p>
            <a:r>
              <a:rPr lang="en-US" dirty="0" smtClean="0"/>
              <a:t>Being </a:t>
            </a:r>
            <a:r>
              <a:rPr lang="en-US" dirty="0"/>
              <a:t>reimbursed, comparable to TTF, for attendance at workshops, professional meetings, dues </a:t>
            </a:r>
            <a:r>
              <a:rPr lang="en-US" dirty="0" smtClean="0"/>
              <a:t>to professional </a:t>
            </a:r>
            <a:r>
              <a:rPr lang="en-US" dirty="0"/>
              <a:t>organizations (e.g., IMA, AICPA, state societies), licensing fees, etc.</a:t>
            </a:r>
          </a:p>
          <a:p>
            <a:r>
              <a:rPr lang="en-US" dirty="0" smtClean="0"/>
              <a:t>Being </a:t>
            </a:r>
            <a:r>
              <a:rPr lang="en-US" dirty="0"/>
              <a:t>able to receive teaching and service awards on an equal basis with TTF</a:t>
            </a:r>
          </a:p>
          <a:p>
            <a:r>
              <a:rPr lang="en-US" dirty="0" smtClean="0"/>
              <a:t>Participating </a:t>
            </a:r>
            <a:r>
              <a:rPr lang="en-US" dirty="0"/>
              <a:t>in an orientation process that includes a TTF mentor to assist POF in acclimating to </a:t>
            </a:r>
            <a:r>
              <a:rPr lang="en-US" dirty="0" smtClean="0"/>
              <a:t>the Institution</a:t>
            </a:r>
            <a:endParaRPr lang="en-US" dirty="0"/>
          </a:p>
          <a:p>
            <a:r>
              <a:rPr lang="en-US" dirty="0" smtClean="0"/>
              <a:t>Enjoying </a:t>
            </a:r>
            <a:r>
              <a:rPr lang="en-US" dirty="0"/>
              <a:t>similar working conditions (e.g., private office, </a:t>
            </a:r>
            <a:r>
              <a:rPr lang="en-US" dirty="0" smtClean="0"/>
              <a:t>access </a:t>
            </a:r>
            <a:r>
              <a:rPr lang="en-US" dirty="0"/>
              <a:t>to support staff, computer, </a:t>
            </a:r>
            <a:r>
              <a:rPr lang="en-US" dirty="0" smtClean="0"/>
              <a:t>technical support</a:t>
            </a:r>
            <a:r>
              <a:rPr lang="en-US" dirty="0"/>
              <a:t>, etc.) as TTF</a:t>
            </a:r>
          </a:p>
        </p:txBody>
      </p:sp>
      <p:sp>
        <p:nvSpPr>
          <p:cNvPr id="4" name="Date Placeholder 3"/>
          <p:cNvSpPr>
            <a:spLocks noGrp="1"/>
          </p:cNvSpPr>
          <p:nvPr>
            <p:ph type="dt" sz="half" idx="10"/>
          </p:nvPr>
        </p:nvSpPr>
        <p:spPr/>
        <p:txBody>
          <a:bodyPr/>
          <a:lstStyle/>
          <a:p>
            <a:fld id="{1B207AE5-8453-C146-B469-EF601A25BBDB}" type="datetime1">
              <a:rPr lang="en-US" smtClean="0"/>
              <a:pPr/>
              <a:t>4/10/15</a:t>
            </a:fld>
            <a:endParaRPr lang="en-US" dirty="0"/>
          </a:p>
        </p:txBody>
      </p:sp>
      <p:sp>
        <p:nvSpPr>
          <p:cNvPr id="5" name="Footer Placeholder 4"/>
          <p:cNvSpPr>
            <a:spLocks noGrp="1"/>
          </p:cNvSpPr>
          <p:nvPr>
            <p:ph type="ftr" sz="quarter" idx="11"/>
          </p:nvPr>
        </p:nvSpPr>
        <p:spPr/>
        <p:txBody>
          <a:bodyPr/>
          <a:lstStyle/>
          <a:p>
            <a:r>
              <a:rPr lang="en-US" dirty="0" smtClean="0"/>
              <a:t>The Pathways Commission</a:t>
            </a:r>
            <a:endParaRPr lang="en-US" dirty="0"/>
          </a:p>
        </p:txBody>
      </p:sp>
      <p:sp>
        <p:nvSpPr>
          <p:cNvPr id="6" name="Slide Number Placeholder 5"/>
          <p:cNvSpPr>
            <a:spLocks noGrp="1"/>
          </p:cNvSpPr>
          <p:nvPr>
            <p:ph type="sldNum" sz="quarter" idx="12"/>
          </p:nvPr>
        </p:nvSpPr>
        <p:spPr/>
        <p:txBody>
          <a:bodyPr/>
          <a:lstStyle/>
          <a:p>
            <a:fld id="{F9342109-693B-984A-9076-160E2A57A82B}" type="slidenum">
              <a:rPr lang="en-US" smtClean="0"/>
              <a:pPr/>
              <a:t>22</a:t>
            </a:fld>
            <a:endParaRPr lang="en-US" dirty="0"/>
          </a:p>
        </p:txBody>
      </p:sp>
    </p:spTree>
    <p:extLst>
      <p:ext uri="{BB962C8B-B14F-4D97-AF65-F5344CB8AC3E}">
        <p14:creationId xmlns:p14="http://schemas.microsoft.com/office/powerpoint/2010/main" val="15496554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ASK</a:t>
            </a:r>
            <a:endParaRPr lang="en-US" dirty="0"/>
          </a:p>
        </p:txBody>
      </p:sp>
      <p:sp>
        <p:nvSpPr>
          <p:cNvPr id="3" name="Content Placeholder 2"/>
          <p:cNvSpPr>
            <a:spLocks noGrp="1"/>
          </p:cNvSpPr>
          <p:nvPr>
            <p:ph idx="1"/>
          </p:nvPr>
        </p:nvSpPr>
        <p:spPr>
          <a:xfrm>
            <a:off x="457200" y="1611642"/>
            <a:ext cx="8464550" cy="4525963"/>
          </a:xfrm>
        </p:spPr>
        <p:txBody>
          <a:bodyPr>
            <a:normAutofit fontScale="77500" lnSpcReduction="20000"/>
          </a:bodyPr>
          <a:lstStyle/>
          <a:p>
            <a:pPr marL="0" indent="0">
              <a:buNone/>
            </a:pPr>
            <a:r>
              <a:rPr lang="en-US" dirty="0">
                <a:solidFill>
                  <a:srgbClr val="FF0000"/>
                </a:solidFill>
              </a:rPr>
              <a:t>Accordingly, we will provide opportunities for POF to do the following</a:t>
            </a:r>
            <a:r>
              <a:rPr lang="en-US" dirty="0"/>
              <a:t>:</a:t>
            </a:r>
          </a:p>
          <a:p>
            <a:r>
              <a:rPr lang="en-US" dirty="0"/>
              <a:t>T</a:t>
            </a:r>
            <a:r>
              <a:rPr lang="en-US" dirty="0" smtClean="0"/>
              <a:t>each </a:t>
            </a:r>
            <a:r>
              <a:rPr lang="en-US" dirty="0"/>
              <a:t>both undergraduate- and master’s-level courses consistent with their expertise</a:t>
            </a:r>
          </a:p>
          <a:p>
            <a:r>
              <a:rPr lang="en-US" dirty="0" smtClean="0"/>
              <a:t>Participate </a:t>
            </a:r>
            <a:r>
              <a:rPr lang="en-US" dirty="0"/>
              <a:t>and lead as members and chairs of department and program committees</a:t>
            </a:r>
          </a:p>
          <a:p>
            <a:r>
              <a:rPr lang="en-US" dirty="0" smtClean="0"/>
              <a:t>Be </a:t>
            </a:r>
            <a:r>
              <a:rPr lang="en-US" dirty="0"/>
              <a:t>considered for department teaching, research, and service awards on an equal basis with TTF</a:t>
            </a:r>
          </a:p>
          <a:p>
            <a:r>
              <a:rPr lang="en-US" dirty="0" smtClean="0"/>
              <a:t>Actively </a:t>
            </a:r>
            <a:r>
              <a:rPr lang="en-US" dirty="0"/>
              <a:t>participate in department faculty meetings, including, as applicable, voting on program</a:t>
            </a:r>
            <a:r>
              <a:rPr lang="en-US" dirty="0" smtClean="0"/>
              <a:t>/department </a:t>
            </a:r>
            <a:r>
              <a:rPr lang="en-US" dirty="0"/>
              <a:t>matters (other than those related to promotion and tenure and doctoral programs)</a:t>
            </a:r>
          </a:p>
          <a:p>
            <a:r>
              <a:rPr lang="en-US" dirty="0" smtClean="0"/>
              <a:t>Participate </a:t>
            </a:r>
            <a:r>
              <a:rPr lang="en-US" dirty="0"/>
              <a:t>in established orientation </a:t>
            </a:r>
            <a:r>
              <a:rPr lang="en-US" dirty="0" smtClean="0"/>
              <a:t>programs</a:t>
            </a:r>
            <a:endParaRPr lang="en-US" dirty="0"/>
          </a:p>
        </p:txBody>
      </p:sp>
      <p:sp>
        <p:nvSpPr>
          <p:cNvPr id="4" name="Date Placeholder 3"/>
          <p:cNvSpPr>
            <a:spLocks noGrp="1"/>
          </p:cNvSpPr>
          <p:nvPr>
            <p:ph type="dt" sz="half" idx="10"/>
          </p:nvPr>
        </p:nvSpPr>
        <p:spPr/>
        <p:txBody>
          <a:bodyPr/>
          <a:lstStyle/>
          <a:p>
            <a:fld id="{1B207AE5-8453-C146-B469-EF601A25BBDB}" type="datetime1">
              <a:rPr lang="en-US" smtClean="0"/>
              <a:pPr/>
              <a:t>4/10/15</a:t>
            </a:fld>
            <a:endParaRPr lang="en-US" dirty="0"/>
          </a:p>
        </p:txBody>
      </p:sp>
      <p:sp>
        <p:nvSpPr>
          <p:cNvPr id="5" name="Footer Placeholder 4"/>
          <p:cNvSpPr>
            <a:spLocks noGrp="1"/>
          </p:cNvSpPr>
          <p:nvPr>
            <p:ph type="ftr" sz="quarter" idx="11"/>
          </p:nvPr>
        </p:nvSpPr>
        <p:spPr/>
        <p:txBody>
          <a:bodyPr/>
          <a:lstStyle/>
          <a:p>
            <a:r>
              <a:rPr lang="en-US" dirty="0" smtClean="0"/>
              <a:t>The Pathways Commission</a:t>
            </a:r>
            <a:endParaRPr lang="en-US" dirty="0"/>
          </a:p>
        </p:txBody>
      </p:sp>
      <p:sp>
        <p:nvSpPr>
          <p:cNvPr id="6" name="Slide Number Placeholder 5"/>
          <p:cNvSpPr>
            <a:spLocks noGrp="1"/>
          </p:cNvSpPr>
          <p:nvPr>
            <p:ph type="sldNum" sz="quarter" idx="12"/>
          </p:nvPr>
        </p:nvSpPr>
        <p:spPr/>
        <p:txBody>
          <a:bodyPr/>
          <a:lstStyle/>
          <a:p>
            <a:fld id="{F9342109-693B-984A-9076-160E2A57A82B}" type="slidenum">
              <a:rPr lang="en-US" smtClean="0"/>
              <a:pPr/>
              <a:t>23</a:t>
            </a:fld>
            <a:endParaRPr lang="en-US" dirty="0"/>
          </a:p>
        </p:txBody>
      </p:sp>
    </p:spTree>
    <p:extLst>
      <p:ext uri="{BB962C8B-B14F-4D97-AF65-F5344CB8AC3E}">
        <p14:creationId xmlns:p14="http://schemas.microsoft.com/office/powerpoint/2010/main" val="4540753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ASK</a:t>
            </a:r>
            <a:endParaRPr lang="en-US" dirty="0"/>
          </a:p>
        </p:txBody>
      </p:sp>
      <p:sp>
        <p:nvSpPr>
          <p:cNvPr id="3" name="Content Placeholder 2"/>
          <p:cNvSpPr>
            <a:spLocks noGrp="1"/>
          </p:cNvSpPr>
          <p:nvPr>
            <p:ph idx="1"/>
          </p:nvPr>
        </p:nvSpPr>
        <p:spPr>
          <a:xfrm>
            <a:off x="457200" y="1611642"/>
            <a:ext cx="8464550" cy="4525963"/>
          </a:xfrm>
        </p:spPr>
        <p:txBody>
          <a:bodyPr>
            <a:normAutofit fontScale="77500" lnSpcReduction="20000"/>
          </a:bodyPr>
          <a:lstStyle/>
          <a:p>
            <a:pPr marL="0" indent="0">
              <a:buNone/>
            </a:pPr>
            <a:r>
              <a:rPr lang="en-US" dirty="0">
                <a:solidFill>
                  <a:srgbClr val="FF0000"/>
                </a:solidFill>
              </a:rPr>
              <a:t>Accordingly, we will provide opportunities for POF to do the following:</a:t>
            </a:r>
          </a:p>
          <a:p>
            <a:r>
              <a:rPr lang="en-US" dirty="0" smtClean="0"/>
              <a:t>Be </a:t>
            </a:r>
            <a:r>
              <a:rPr lang="en-US" dirty="0"/>
              <a:t>offered multiyear contracts when allowable by existing policy and legal parameters and </a:t>
            </a:r>
            <a:r>
              <a:rPr lang="en-US" dirty="0" smtClean="0"/>
              <a:t>consistent with </a:t>
            </a:r>
            <a:r>
              <a:rPr lang="en-US" dirty="0"/>
              <a:t>other faculty</a:t>
            </a:r>
          </a:p>
          <a:p>
            <a:r>
              <a:rPr lang="en-US" dirty="0" smtClean="0"/>
              <a:t>Receive </a:t>
            </a:r>
            <a:r>
              <a:rPr lang="en-US" dirty="0"/>
              <a:t>resources and support (e.g., technology, office space, t ravel funds for conferences/</a:t>
            </a:r>
            <a:r>
              <a:rPr lang="en-US" dirty="0" smtClean="0"/>
              <a:t>workshops and </a:t>
            </a:r>
            <a:r>
              <a:rPr lang="en-US" dirty="0"/>
              <a:t>other faculty development opportunities) on par with tenured and TTF</a:t>
            </a:r>
          </a:p>
          <a:p>
            <a:r>
              <a:rPr lang="en-US" dirty="0" smtClean="0"/>
              <a:t>Have </a:t>
            </a:r>
            <a:r>
              <a:rPr lang="en-US" dirty="0"/>
              <a:t>position titles and promotion structures consistent with the institution’s mission</a:t>
            </a:r>
          </a:p>
          <a:p>
            <a:r>
              <a:rPr lang="en-US" dirty="0" smtClean="0"/>
              <a:t>Contribute </a:t>
            </a:r>
            <a:r>
              <a:rPr lang="en-US" dirty="0"/>
              <a:t>to the development of academic research consistent with their expertise</a:t>
            </a:r>
          </a:p>
        </p:txBody>
      </p:sp>
      <p:sp>
        <p:nvSpPr>
          <p:cNvPr id="4" name="Date Placeholder 3"/>
          <p:cNvSpPr>
            <a:spLocks noGrp="1"/>
          </p:cNvSpPr>
          <p:nvPr>
            <p:ph type="dt" sz="half" idx="10"/>
          </p:nvPr>
        </p:nvSpPr>
        <p:spPr/>
        <p:txBody>
          <a:bodyPr/>
          <a:lstStyle/>
          <a:p>
            <a:fld id="{1B207AE5-8453-C146-B469-EF601A25BBDB}" type="datetime1">
              <a:rPr lang="en-US" smtClean="0"/>
              <a:pPr/>
              <a:t>4/10/15</a:t>
            </a:fld>
            <a:endParaRPr lang="en-US" dirty="0"/>
          </a:p>
        </p:txBody>
      </p:sp>
      <p:sp>
        <p:nvSpPr>
          <p:cNvPr id="5" name="Footer Placeholder 4"/>
          <p:cNvSpPr>
            <a:spLocks noGrp="1"/>
          </p:cNvSpPr>
          <p:nvPr>
            <p:ph type="ftr" sz="quarter" idx="11"/>
          </p:nvPr>
        </p:nvSpPr>
        <p:spPr/>
        <p:txBody>
          <a:bodyPr/>
          <a:lstStyle/>
          <a:p>
            <a:r>
              <a:rPr lang="en-US" dirty="0" smtClean="0"/>
              <a:t>The Pathways Commission</a:t>
            </a:r>
            <a:endParaRPr lang="en-US" dirty="0"/>
          </a:p>
        </p:txBody>
      </p:sp>
      <p:sp>
        <p:nvSpPr>
          <p:cNvPr id="6" name="Slide Number Placeholder 5"/>
          <p:cNvSpPr>
            <a:spLocks noGrp="1"/>
          </p:cNvSpPr>
          <p:nvPr>
            <p:ph type="sldNum" sz="quarter" idx="12"/>
          </p:nvPr>
        </p:nvSpPr>
        <p:spPr/>
        <p:txBody>
          <a:bodyPr/>
          <a:lstStyle/>
          <a:p>
            <a:fld id="{F9342109-693B-984A-9076-160E2A57A82B}" type="slidenum">
              <a:rPr lang="en-US" smtClean="0"/>
              <a:pPr/>
              <a:t>24</a:t>
            </a:fld>
            <a:endParaRPr lang="en-US" dirty="0"/>
          </a:p>
        </p:txBody>
      </p:sp>
    </p:spTree>
    <p:extLst>
      <p:ext uri="{BB962C8B-B14F-4D97-AF65-F5344CB8AC3E}">
        <p14:creationId xmlns:p14="http://schemas.microsoft.com/office/powerpoint/2010/main" val="33989950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ASK</a:t>
            </a:r>
            <a:endParaRPr lang="en-US" dirty="0"/>
          </a:p>
        </p:txBody>
      </p:sp>
      <p:sp>
        <p:nvSpPr>
          <p:cNvPr id="3" name="Content Placeholder 2"/>
          <p:cNvSpPr>
            <a:spLocks noGrp="1"/>
          </p:cNvSpPr>
          <p:nvPr>
            <p:ph idx="1"/>
          </p:nvPr>
        </p:nvSpPr>
        <p:spPr>
          <a:xfrm>
            <a:off x="457200" y="1611642"/>
            <a:ext cx="8464550" cy="4525963"/>
          </a:xfrm>
        </p:spPr>
        <p:txBody>
          <a:bodyPr>
            <a:normAutofit/>
          </a:bodyPr>
          <a:lstStyle/>
          <a:p>
            <a:pPr marL="0" indent="0">
              <a:buNone/>
            </a:pPr>
            <a:r>
              <a:rPr lang="en-US" dirty="0" smtClean="0">
                <a:solidFill>
                  <a:srgbClr val="FF0000"/>
                </a:solidFill>
              </a:rPr>
              <a:t>Advocate </a:t>
            </a:r>
            <a:r>
              <a:rPr lang="en-US" dirty="0">
                <a:solidFill>
                  <a:srgbClr val="FF0000"/>
                </a:solidFill>
              </a:rPr>
              <a:t>for integrating POF at college and university levels </a:t>
            </a:r>
            <a:r>
              <a:rPr lang="en-US" dirty="0" smtClean="0">
                <a:solidFill>
                  <a:srgbClr val="FF0000"/>
                </a:solidFill>
              </a:rPr>
              <a:t>to:</a:t>
            </a:r>
            <a:endParaRPr lang="en-US" dirty="0">
              <a:solidFill>
                <a:srgbClr val="FF0000"/>
              </a:solidFill>
            </a:endParaRPr>
          </a:p>
          <a:p>
            <a:r>
              <a:rPr lang="en-US" dirty="0" smtClean="0"/>
              <a:t>Participate </a:t>
            </a:r>
            <a:r>
              <a:rPr lang="en-US" dirty="0"/>
              <a:t>as members of and chair college and university committees</a:t>
            </a:r>
          </a:p>
          <a:p>
            <a:r>
              <a:rPr lang="en-US" dirty="0" smtClean="0"/>
              <a:t>Be </a:t>
            </a:r>
            <a:r>
              <a:rPr lang="en-US" dirty="0"/>
              <a:t>eligible to receive college and university teaching, research, and service awards</a:t>
            </a:r>
          </a:p>
          <a:p>
            <a:r>
              <a:rPr lang="en-US" dirty="0" smtClean="0"/>
              <a:t>Serve </a:t>
            </a:r>
            <a:r>
              <a:rPr lang="en-US" dirty="0"/>
              <a:t>as faculty advisors for student organizations</a:t>
            </a:r>
          </a:p>
        </p:txBody>
      </p:sp>
      <p:sp>
        <p:nvSpPr>
          <p:cNvPr id="4" name="Date Placeholder 3"/>
          <p:cNvSpPr>
            <a:spLocks noGrp="1"/>
          </p:cNvSpPr>
          <p:nvPr>
            <p:ph type="dt" sz="half" idx="10"/>
          </p:nvPr>
        </p:nvSpPr>
        <p:spPr/>
        <p:txBody>
          <a:bodyPr/>
          <a:lstStyle/>
          <a:p>
            <a:fld id="{1B207AE5-8453-C146-B469-EF601A25BBDB}" type="datetime1">
              <a:rPr lang="en-US" smtClean="0"/>
              <a:pPr/>
              <a:t>4/10/15</a:t>
            </a:fld>
            <a:endParaRPr lang="en-US" dirty="0"/>
          </a:p>
        </p:txBody>
      </p:sp>
      <p:sp>
        <p:nvSpPr>
          <p:cNvPr id="5" name="Footer Placeholder 4"/>
          <p:cNvSpPr>
            <a:spLocks noGrp="1"/>
          </p:cNvSpPr>
          <p:nvPr>
            <p:ph type="ftr" sz="quarter" idx="11"/>
          </p:nvPr>
        </p:nvSpPr>
        <p:spPr/>
        <p:txBody>
          <a:bodyPr/>
          <a:lstStyle/>
          <a:p>
            <a:r>
              <a:rPr lang="en-US" dirty="0" smtClean="0"/>
              <a:t>The Pathways Commission</a:t>
            </a:r>
            <a:endParaRPr lang="en-US" dirty="0"/>
          </a:p>
        </p:txBody>
      </p:sp>
      <p:sp>
        <p:nvSpPr>
          <p:cNvPr id="6" name="Slide Number Placeholder 5"/>
          <p:cNvSpPr>
            <a:spLocks noGrp="1"/>
          </p:cNvSpPr>
          <p:nvPr>
            <p:ph type="sldNum" sz="quarter" idx="12"/>
          </p:nvPr>
        </p:nvSpPr>
        <p:spPr/>
        <p:txBody>
          <a:bodyPr/>
          <a:lstStyle/>
          <a:p>
            <a:fld id="{F9342109-693B-984A-9076-160E2A57A82B}" type="slidenum">
              <a:rPr lang="en-US" smtClean="0"/>
              <a:pPr/>
              <a:t>25</a:t>
            </a:fld>
            <a:endParaRPr lang="en-US" dirty="0"/>
          </a:p>
        </p:txBody>
      </p:sp>
    </p:spTree>
    <p:extLst>
      <p:ext uri="{BB962C8B-B14F-4D97-AF65-F5344CB8AC3E}">
        <p14:creationId xmlns:p14="http://schemas.microsoft.com/office/powerpoint/2010/main" val="396145402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Have Agreed</a:t>
            </a:r>
            <a:r>
              <a:rPr lang="en-US" dirty="0"/>
              <a:t>?</a:t>
            </a:r>
          </a:p>
        </p:txBody>
      </p:sp>
      <p:sp>
        <p:nvSpPr>
          <p:cNvPr id="3" name="Content Placeholder 2"/>
          <p:cNvSpPr>
            <a:spLocks noGrp="1"/>
          </p:cNvSpPr>
          <p:nvPr>
            <p:ph idx="1"/>
          </p:nvPr>
        </p:nvSpPr>
        <p:spPr>
          <a:xfrm>
            <a:off x="457200" y="1611642"/>
            <a:ext cx="8229600" cy="4525963"/>
          </a:xfrm>
        </p:spPr>
        <p:txBody>
          <a:bodyPr>
            <a:normAutofit fontScale="70000" lnSpcReduction="20000"/>
          </a:bodyPr>
          <a:lstStyle/>
          <a:p>
            <a:r>
              <a:rPr lang="en-US" dirty="0" smtClean="0"/>
              <a:t>North Carolina State University</a:t>
            </a:r>
            <a:endParaRPr lang="en-US" dirty="0"/>
          </a:p>
          <a:p>
            <a:r>
              <a:rPr lang="en-US" dirty="0" smtClean="0"/>
              <a:t>Brigham Young University</a:t>
            </a:r>
            <a:endParaRPr lang="en-US" dirty="0"/>
          </a:p>
          <a:p>
            <a:r>
              <a:rPr lang="en-US" dirty="0" smtClean="0"/>
              <a:t>Bentley University</a:t>
            </a:r>
            <a:endParaRPr lang="en-US" dirty="0"/>
          </a:p>
          <a:p>
            <a:r>
              <a:rPr lang="en-US" dirty="0" smtClean="0"/>
              <a:t>Virginia </a:t>
            </a:r>
            <a:r>
              <a:rPr lang="en-US" dirty="0"/>
              <a:t>Tech</a:t>
            </a:r>
          </a:p>
          <a:p>
            <a:r>
              <a:rPr lang="en-US" dirty="0" smtClean="0"/>
              <a:t>University of Purdue</a:t>
            </a:r>
            <a:r>
              <a:rPr lang="en-US" dirty="0"/>
              <a:t>-Calumet</a:t>
            </a:r>
          </a:p>
          <a:p>
            <a:r>
              <a:rPr lang="en-US" dirty="0"/>
              <a:t>University of Alabama</a:t>
            </a:r>
          </a:p>
          <a:p>
            <a:r>
              <a:rPr lang="en-US" dirty="0"/>
              <a:t>University of Rhode </a:t>
            </a:r>
            <a:r>
              <a:rPr lang="en-US" dirty="0" smtClean="0"/>
              <a:t>Island</a:t>
            </a:r>
            <a:endParaRPr lang="en-US" dirty="0"/>
          </a:p>
          <a:p>
            <a:r>
              <a:rPr lang="en-US" dirty="0"/>
              <a:t>University of Notre Dame</a:t>
            </a:r>
          </a:p>
          <a:p>
            <a:r>
              <a:rPr lang="en-US" dirty="0"/>
              <a:t>Wake Forest University</a:t>
            </a:r>
          </a:p>
          <a:p>
            <a:r>
              <a:rPr lang="en-US" dirty="0"/>
              <a:t>Colorado State University</a:t>
            </a:r>
          </a:p>
          <a:p>
            <a:r>
              <a:rPr lang="en-US" dirty="0"/>
              <a:t>University of Oklahoma</a:t>
            </a:r>
          </a:p>
          <a:p>
            <a:r>
              <a:rPr lang="en-US" dirty="0"/>
              <a:t>Texas A&amp;</a:t>
            </a:r>
            <a:r>
              <a:rPr lang="en-US" dirty="0" smtClean="0"/>
              <a:t>M University</a:t>
            </a:r>
          </a:p>
          <a:p>
            <a:r>
              <a:rPr lang="en-US" dirty="0" smtClean="0"/>
              <a:t>Northern Illinois University</a:t>
            </a:r>
            <a:endParaRPr lang="en-US" dirty="0"/>
          </a:p>
        </p:txBody>
      </p:sp>
      <p:sp>
        <p:nvSpPr>
          <p:cNvPr id="4" name="Date Placeholder 3"/>
          <p:cNvSpPr>
            <a:spLocks noGrp="1"/>
          </p:cNvSpPr>
          <p:nvPr>
            <p:ph type="dt" sz="half" idx="10"/>
          </p:nvPr>
        </p:nvSpPr>
        <p:spPr/>
        <p:txBody>
          <a:bodyPr/>
          <a:lstStyle/>
          <a:p>
            <a:fld id="{1B207AE5-8453-C146-B469-EF601A25BBDB}" type="datetime1">
              <a:rPr lang="en-US" smtClean="0"/>
              <a:pPr/>
              <a:t>4/10/15</a:t>
            </a:fld>
            <a:endParaRPr lang="en-US" dirty="0"/>
          </a:p>
        </p:txBody>
      </p:sp>
      <p:sp>
        <p:nvSpPr>
          <p:cNvPr id="5" name="Footer Placeholder 4"/>
          <p:cNvSpPr>
            <a:spLocks noGrp="1"/>
          </p:cNvSpPr>
          <p:nvPr>
            <p:ph type="ftr" sz="quarter" idx="11"/>
          </p:nvPr>
        </p:nvSpPr>
        <p:spPr/>
        <p:txBody>
          <a:bodyPr/>
          <a:lstStyle/>
          <a:p>
            <a:r>
              <a:rPr lang="en-US" dirty="0" smtClean="0"/>
              <a:t>The Pathways Commission</a:t>
            </a:r>
            <a:endParaRPr lang="en-US" dirty="0"/>
          </a:p>
        </p:txBody>
      </p:sp>
      <p:sp>
        <p:nvSpPr>
          <p:cNvPr id="6" name="Slide Number Placeholder 5"/>
          <p:cNvSpPr>
            <a:spLocks noGrp="1"/>
          </p:cNvSpPr>
          <p:nvPr>
            <p:ph type="sldNum" sz="quarter" idx="12"/>
          </p:nvPr>
        </p:nvSpPr>
        <p:spPr/>
        <p:txBody>
          <a:bodyPr/>
          <a:lstStyle/>
          <a:p>
            <a:fld id="{F9342109-693B-984A-9076-160E2A57A82B}" type="slidenum">
              <a:rPr lang="en-US" smtClean="0"/>
              <a:pPr/>
              <a:t>26</a:t>
            </a:fld>
            <a:endParaRPr lang="en-US" dirty="0"/>
          </a:p>
        </p:txBody>
      </p:sp>
    </p:spTree>
    <p:extLst>
      <p:ext uri="{BB962C8B-B14F-4D97-AF65-F5344CB8AC3E}">
        <p14:creationId xmlns:p14="http://schemas.microsoft.com/office/powerpoint/2010/main" val="35336835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Issues</a:t>
            </a:r>
            <a:endParaRPr lang="en-US" dirty="0"/>
          </a:p>
        </p:txBody>
      </p:sp>
      <p:sp>
        <p:nvSpPr>
          <p:cNvPr id="3" name="Content Placeholder 2"/>
          <p:cNvSpPr>
            <a:spLocks noGrp="1"/>
          </p:cNvSpPr>
          <p:nvPr>
            <p:ph idx="1"/>
          </p:nvPr>
        </p:nvSpPr>
        <p:spPr>
          <a:xfrm>
            <a:off x="457200" y="1611642"/>
            <a:ext cx="8464550" cy="4525963"/>
          </a:xfrm>
        </p:spPr>
        <p:txBody>
          <a:bodyPr>
            <a:normAutofit/>
          </a:bodyPr>
          <a:lstStyle/>
          <a:p>
            <a:r>
              <a:rPr lang="en-US" dirty="0" smtClean="0"/>
              <a:t>University contractual limits – multi-year contracts.</a:t>
            </a:r>
          </a:p>
          <a:p>
            <a:r>
              <a:rPr lang="en-US" dirty="0" smtClean="0"/>
              <a:t>Southern Association of Colleges and Schools (SACS). </a:t>
            </a:r>
            <a:endParaRPr lang="en-US" dirty="0"/>
          </a:p>
        </p:txBody>
      </p:sp>
      <p:sp>
        <p:nvSpPr>
          <p:cNvPr id="4" name="Date Placeholder 3"/>
          <p:cNvSpPr>
            <a:spLocks noGrp="1"/>
          </p:cNvSpPr>
          <p:nvPr>
            <p:ph type="dt" sz="half" idx="10"/>
          </p:nvPr>
        </p:nvSpPr>
        <p:spPr/>
        <p:txBody>
          <a:bodyPr/>
          <a:lstStyle/>
          <a:p>
            <a:fld id="{1B207AE5-8453-C146-B469-EF601A25BBDB}" type="datetime1">
              <a:rPr lang="en-US" smtClean="0"/>
              <a:pPr/>
              <a:t>4/10/15</a:t>
            </a:fld>
            <a:endParaRPr lang="en-US" dirty="0"/>
          </a:p>
        </p:txBody>
      </p:sp>
      <p:sp>
        <p:nvSpPr>
          <p:cNvPr id="5" name="Footer Placeholder 4"/>
          <p:cNvSpPr>
            <a:spLocks noGrp="1"/>
          </p:cNvSpPr>
          <p:nvPr>
            <p:ph type="ftr" sz="quarter" idx="11"/>
          </p:nvPr>
        </p:nvSpPr>
        <p:spPr/>
        <p:txBody>
          <a:bodyPr/>
          <a:lstStyle/>
          <a:p>
            <a:r>
              <a:rPr lang="en-US" dirty="0" smtClean="0"/>
              <a:t>The Pathways Commission</a:t>
            </a:r>
            <a:endParaRPr lang="en-US" dirty="0"/>
          </a:p>
        </p:txBody>
      </p:sp>
      <p:sp>
        <p:nvSpPr>
          <p:cNvPr id="6" name="Slide Number Placeholder 5"/>
          <p:cNvSpPr>
            <a:spLocks noGrp="1"/>
          </p:cNvSpPr>
          <p:nvPr>
            <p:ph type="sldNum" sz="quarter" idx="12"/>
          </p:nvPr>
        </p:nvSpPr>
        <p:spPr/>
        <p:txBody>
          <a:bodyPr/>
          <a:lstStyle/>
          <a:p>
            <a:fld id="{F9342109-693B-984A-9076-160E2A57A82B}" type="slidenum">
              <a:rPr lang="en-US" smtClean="0"/>
              <a:pPr/>
              <a:t>27</a:t>
            </a:fld>
            <a:endParaRPr lang="en-US" dirty="0"/>
          </a:p>
        </p:txBody>
      </p:sp>
    </p:spTree>
    <p:extLst>
      <p:ext uri="{BB962C8B-B14F-4D97-AF65-F5344CB8AC3E}">
        <p14:creationId xmlns:p14="http://schemas.microsoft.com/office/powerpoint/2010/main" val="80763146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Objectives </a:t>
            </a:r>
            <a:endParaRPr lang="en-US" dirty="0"/>
          </a:p>
        </p:txBody>
      </p:sp>
      <p:sp>
        <p:nvSpPr>
          <p:cNvPr id="3" name="Content Placeholder 2"/>
          <p:cNvSpPr>
            <a:spLocks noGrp="1"/>
          </p:cNvSpPr>
          <p:nvPr>
            <p:ph idx="1"/>
          </p:nvPr>
        </p:nvSpPr>
        <p:spPr>
          <a:xfrm>
            <a:off x="457200" y="1611642"/>
            <a:ext cx="8229600" cy="4525963"/>
          </a:xfrm>
        </p:spPr>
        <p:txBody>
          <a:bodyPr>
            <a:normAutofit/>
          </a:bodyPr>
          <a:lstStyle/>
          <a:p>
            <a:r>
              <a:rPr lang="en-US" dirty="0" smtClean="0"/>
              <a:t>Recruit accounting programs and colleges to adopt POF Integration Principles</a:t>
            </a:r>
          </a:p>
          <a:p>
            <a:r>
              <a:rPr lang="en-US" dirty="0" smtClean="0"/>
              <a:t>Finalizing a POF Integration FAQ guide</a:t>
            </a:r>
          </a:p>
          <a:p>
            <a:r>
              <a:rPr lang="en-US" dirty="0" smtClean="0"/>
              <a:t>Facilitate career transition between practice and higher education</a:t>
            </a:r>
            <a:endParaRPr lang="en-US" dirty="0"/>
          </a:p>
        </p:txBody>
      </p:sp>
      <p:sp>
        <p:nvSpPr>
          <p:cNvPr id="4" name="Date Placeholder 3"/>
          <p:cNvSpPr>
            <a:spLocks noGrp="1"/>
          </p:cNvSpPr>
          <p:nvPr>
            <p:ph type="dt" sz="half" idx="10"/>
          </p:nvPr>
        </p:nvSpPr>
        <p:spPr/>
        <p:txBody>
          <a:bodyPr/>
          <a:lstStyle/>
          <a:p>
            <a:fld id="{1B207AE5-8453-C146-B469-EF601A25BBDB}" type="datetime1">
              <a:rPr lang="en-US" smtClean="0"/>
              <a:pPr/>
              <a:t>4/10/15</a:t>
            </a:fld>
            <a:endParaRPr lang="en-US" dirty="0"/>
          </a:p>
        </p:txBody>
      </p:sp>
      <p:sp>
        <p:nvSpPr>
          <p:cNvPr id="5" name="Footer Placeholder 4"/>
          <p:cNvSpPr>
            <a:spLocks noGrp="1"/>
          </p:cNvSpPr>
          <p:nvPr>
            <p:ph type="ftr" sz="quarter" idx="11"/>
          </p:nvPr>
        </p:nvSpPr>
        <p:spPr/>
        <p:txBody>
          <a:bodyPr/>
          <a:lstStyle/>
          <a:p>
            <a:r>
              <a:rPr lang="en-US" dirty="0" smtClean="0"/>
              <a:t>The Pathways Commission</a:t>
            </a:r>
            <a:endParaRPr lang="en-US" dirty="0"/>
          </a:p>
        </p:txBody>
      </p:sp>
      <p:sp>
        <p:nvSpPr>
          <p:cNvPr id="6" name="Slide Number Placeholder 5"/>
          <p:cNvSpPr>
            <a:spLocks noGrp="1"/>
          </p:cNvSpPr>
          <p:nvPr>
            <p:ph type="sldNum" sz="quarter" idx="12"/>
          </p:nvPr>
        </p:nvSpPr>
        <p:spPr/>
        <p:txBody>
          <a:bodyPr/>
          <a:lstStyle/>
          <a:p>
            <a:fld id="{F9342109-693B-984A-9076-160E2A57A82B}" type="slidenum">
              <a:rPr lang="en-US" smtClean="0"/>
              <a:pPr/>
              <a:t>28</a:t>
            </a:fld>
            <a:endParaRPr lang="en-US" dirty="0"/>
          </a:p>
        </p:txBody>
      </p:sp>
    </p:spTree>
    <p:extLst>
      <p:ext uri="{BB962C8B-B14F-4D97-AF65-F5344CB8AC3E}">
        <p14:creationId xmlns:p14="http://schemas.microsoft.com/office/powerpoint/2010/main" val="318332114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607" y="560387"/>
            <a:ext cx="7772400" cy="1470025"/>
          </a:xfrm>
        </p:spPr>
        <p:txBody>
          <a:bodyPr>
            <a:noAutofit/>
          </a:bodyPr>
          <a:lstStyle/>
          <a:p>
            <a:r>
              <a:rPr lang="en-US" sz="4800" dirty="0" smtClean="0"/>
              <a:t>Questions?</a:t>
            </a:r>
            <a:endParaRPr lang="en-US" sz="4800" dirty="0"/>
          </a:p>
        </p:txBody>
      </p:sp>
      <p:sp>
        <p:nvSpPr>
          <p:cNvPr id="8" name="Date Placeholder 7"/>
          <p:cNvSpPr>
            <a:spLocks noGrp="1"/>
          </p:cNvSpPr>
          <p:nvPr>
            <p:ph type="dt" sz="half" idx="10"/>
          </p:nvPr>
        </p:nvSpPr>
        <p:spPr/>
        <p:txBody>
          <a:bodyPr/>
          <a:lstStyle/>
          <a:p>
            <a:fld id="{11524EF4-97D6-3A4B-85D4-42B0AF7F1979}" type="datetime1">
              <a:rPr lang="en-US" smtClean="0"/>
              <a:t>4/10/15</a:t>
            </a:fld>
            <a:endParaRPr lang="en-US" dirty="0"/>
          </a:p>
        </p:txBody>
      </p:sp>
      <p:sp>
        <p:nvSpPr>
          <p:cNvPr id="9" name="Footer Placeholder 8"/>
          <p:cNvSpPr>
            <a:spLocks noGrp="1"/>
          </p:cNvSpPr>
          <p:nvPr>
            <p:ph type="ftr" sz="quarter" idx="11"/>
          </p:nvPr>
        </p:nvSpPr>
        <p:spPr/>
        <p:txBody>
          <a:bodyPr/>
          <a:lstStyle/>
          <a:p>
            <a:r>
              <a:rPr lang="en-US" dirty="0" smtClean="0"/>
              <a:t>The Pathways Commission</a:t>
            </a:r>
            <a:endParaRPr lang="en-US" dirty="0"/>
          </a:p>
        </p:txBody>
      </p:sp>
      <p:sp>
        <p:nvSpPr>
          <p:cNvPr id="10" name="Slide Number Placeholder 9"/>
          <p:cNvSpPr>
            <a:spLocks noGrp="1"/>
          </p:cNvSpPr>
          <p:nvPr>
            <p:ph type="sldNum" sz="quarter" idx="12"/>
          </p:nvPr>
        </p:nvSpPr>
        <p:spPr/>
        <p:txBody>
          <a:bodyPr/>
          <a:lstStyle/>
          <a:p>
            <a:fld id="{F9342109-693B-984A-9076-160E2A57A82B}" type="slidenum">
              <a:rPr lang="en-US" smtClean="0"/>
              <a:t>29</a:t>
            </a:fld>
            <a:endParaRPr lang="en-US" dirty="0"/>
          </a:p>
        </p:txBody>
      </p:sp>
      <p:pic>
        <p:nvPicPr>
          <p:cNvPr id="4" name="Picture 3" descr="logos.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57200" y="5715000"/>
            <a:ext cx="2173913" cy="914400"/>
          </a:xfrm>
          <a:prstGeom prst="rect">
            <a:avLst/>
          </a:prstGeom>
        </p:spPr>
      </p:pic>
      <p:pic>
        <p:nvPicPr>
          <p:cNvPr id="5" name="Picture 4" descr="hive_warp.png"/>
          <p:cNvPicPr>
            <a:picLocks noChangeAspect="1"/>
          </p:cNvPicPr>
          <p:nvPr/>
        </p:nvPicPr>
        <p:blipFill>
          <a:blip r:embed="rId4" cstate="print"/>
          <a:stretch>
            <a:fillRect/>
          </a:stretch>
        </p:blipFill>
        <p:spPr>
          <a:xfrm>
            <a:off x="2667000" y="1798848"/>
            <a:ext cx="3657600" cy="3276600"/>
          </a:xfrm>
          <a:prstGeom prst="rect">
            <a:avLst/>
          </a:prstGeom>
        </p:spPr>
      </p:pic>
      <p:pic>
        <p:nvPicPr>
          <p:cNvPr id="6" name="Picture 5" descr="logos.pn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248400" y="5638800"/>
            <a:ext cx="2460737" cy="914400"/>
          </a:xfrm>
          <a:prstGeom prst="rect">
            <a:avLst/>
          </a:prstGeom>
        </p:spPr>
      </p:pic>
      <p:sp>
        <p:nvSpPr>
          <p:cNvPr id="3" name="TextBox 2"/>
          <p:cNvSpPr txBox="1"/>
          <p:nvPr/>
        </p:nvSpPr>
        <p:spPr>
          <a:xfrm>
            <a:off x="1935652" y="4724640"/>
            <a:ext cx="5410200" cy="1384995"/>
          </a:xfrm>
          <a:prstGeom prst="rect">
            <a:avLst/>
          </a:prstGeom>
          <a:noFill/>
        </p:spPr>
        <p:txBody>
          <a:bodyPr wrap="square" rtlCol="0">
            <a:spAutoFit/>
          </a:bodyPr>
          <a:lstStyle/>
          <a:p>
            <a:pPr algn="ctr"/>
            <a:r>
              <a:rPr lang="en-US" sz="4400" i="1" dirty="0" smtClean="0">
                <a:solidFill>
                  <a:schemeClr val="bg1"/>
                </a:solidFill>
              </a:rPr>
              <a:t>Thank You!</a:t>
            </a:r>
          </a:p>
          <a:p>
            <a:pPr algn="ctr"/>
            <a:endParaRPr lang="en-US" sz="2000" dirty="0">
              <a:solidFill>
                <a:schemeClr val="bg1"/>
              </a:solidFill>
            </a:endParaRPr>
          </a:p>
          <a:p>
            <a:pPr algn="ctr"/>
            <a:r>
              <a:rPr lang="en-US" sz="2000" dirty="0" smtClean="0">
                <a:solidFill>
                  <a:schemeClr val="bg1"/>
                </a:solidFill>
              </a:rPr>
              <a:t>www.PathwaysCommission.org </a:t>
            </a:r>
            <a:endParaRPr lang="en-US" sz="2000" dirty="0">
              <a:solidFill>
                <a:schemeClr val="bg1"/>
              </a:solidFill>
            </a:endParaRPr>
          </a:p>
        </p:txBody>
      </p:sp>
    </p:spTree>
    <p:extLst>
      <p:ext uri="{BB962C8B-B14F-4D97-AF65-F5344CB8AC3E}">
        <p14:creationId xmlns:p14="http://schemas.microsoft.com/office/powerpoint/2010/main" val="28446075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t>
            </a:r>
            <a:r>
              <a:rPr lang="en-US" b="1" dirty="0" smtClean="0"/>
              <a:t>uccessful Ongoing Projects</a:t>
            </a:r>
            <a:r>
              <a:rPr lang="en-US" dirty="0" smtClean="0"/>
              <a:t> </a:t>
            </a:r>
            <a:endParaRPr lang="en-US" dirty="0"/>
          </a:p>
        </p:txBody>
      </p:sp>
      <p:sp>
        <p:nvSpPr>
          <p:cNvPr id="3" name="Content Placeholder 2"/>
          <p:cNvSpPr>
            <a:spLocks noGrp="1"/>
          </p:cNvSpPr>
          <p:nvPr>
            <p:ph idx="1"/>
          </p:nvPr>
        </p:nvSpPr>
        <p:spPr>
          <a:xfrm>
            <a:off x="457200" y="1611642"/>
            <a:ext cx="8369300" cy="4992358"/>
          </a:xfrm>
        </p:spPr>
        <p:txBody>
          <a:bodyPr>
            <a:normAutofit fontScale="85000" lnSpcReduction="20000"/>
          </a:bodyPr>
          <a:lstStyle/>
          <a:p>
            <a:pPr marL="0" indent="0">
              <a:buNone/>
            </a:pPr>
            <a:r>
              <a:rPr lang="en-US" dirty="0">
                <a:solidFill>
                  <a:srgbClr val="FF0000"/>
                </a:solidFill>
              </a:rPr>
              <a:t>The Pathways “Vision Model” – “This is Accounting!”</a:t>
            </a:r>
          </a:p>
          <a:p>
            <a:pPr marL="0" indent="0">
              <a:buNone/>
            </a:pPr>
            <a:r>
              <a:rPr lang="en-US" u="sng" dirty="0" smtClean="0">
                <a:hlinkClick r:id="rId2"/>
              </a:rPr>
              <a:t>http</a:t>
            </a:r>
            <a:r>
              <a:rPr lang="en-US" u="sng" dirty="0">
                <a:hlinkClick r:id="rId2"/>
              </a:rPr>
              <a:t>://commons.aaahq.org/hives/a943df3efc/summary</a:t>
            </a:r>
            <a:r>
              <a:rPr lang="en-US" u="sng" dirty="0"/>
              <a:t> </a:t>
            </a:r>
            <a:r>
              <a:rPr lang="en-US" u="sng" dirty="0" smtClean="0"/>
              <a:t>)</a:t>
            </a:r>
          </a:p>
          <a:p>
            <a:pPr marL="0" indent="0">
              <a:buNone/>
            </a:pPr>
            <a:endParaRPr lang="en-US" dirty="0"/>
          </a:p>
          <a:p>
            <a:pPr lvl="1"/>
            <a:r>
              <a:rPr lang="en-US" dirty="0"/>
              <a:t>Ellen </a:t>
            </a:r>
            <a:r>
              <a:rPr lang="en-US" dirty="0" err="1" smtClean="0"/>
              <a:t>Glazerman</a:t>
            </a:r>
            <a:r>
              <a:rPr lang="en-US" dirty="0" smtClean="0"/>
              <a:t> arranged </a:t>
            </a:r>
            <a:r>
              <a:rPr lang="en-US" dirty="0"/>
              <a:t>for Pete Wilson to present the model to key practice thought leaders at EY</a:t>
            </a:r>
          </a:p>
          <a:p>
            <a:pPr lvl="1"/>
            <a:r>
              <a:rPr lang="en-US" dirty="0"/>
              <a:t>AAA Auditing Section meeting in January – the vision model was the focus of the lead-off panel and activity for 90 attendees including 14 practitioners</a:t>
            </a:r>
          </a:p>
          <a:p>
            <a:pPr lvl="1"/>
            <a:r>
              <a:rPr lang="en-US" dirty="0"/>
              <a:t>A task force is interpreting Accounting Information Systems topics with the Pathways Vision Model.</a:t>
            </a:r>
          </a:p>
          <a:p>
            <a:pPr lvl="1"/>
            <a:r>
              <a:rPr lang="en-US" dirty="0" smtClean="0"/>
              <a:t>We are looking to map </a:t>
            </a:r>
            <a:r>
              <a:rPr lang="en-US" dirty="0"/>
              <a:t>key curriculum areas to the model to provide students and faculty a map with the concepts and learning objectives being covered. </a:t>
            </a:r>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1B207AE5-8453-C146-B469-EF601A25BBDB}" type="datetime1">
              <a:rPr lang="en-US" smtClean="0"/>
              <a:pPr/>
              <a:t>4/10/15</a:t>
            </a:fld>
            <a:endParaRPr lang="en-US" dirty="0"/>
          </a:p>
        </p:txBody>
      </p:sp>
      <p:sp>
        <p:nvSpPr>
          <p:cNvPr id="5" name="Footer Placeholder 4"/>
          <p:cNvSpPr>
            <a:spLocks noGrp="1"/>
          </p:cNvSpPr>
          <p:nvPr>
            <p:ph type="ftr" sz="quarter" idx="11"/>
          </p:nvPr>
        </p:nvSpPr>
        <p:spPr/>
        <p:txBody>
          <a:bodyPr/>
          <a:lstStyle/>
          <a:p>
            <a:r>
              <a:rPr lang="en-US" dirty="0" smtClean="0"/>
              <a:t>The Pathways Commission</a:t>
            </a:r>
            <a:endParaRPr lang="en-US" dirty="0"/>
          </a:p>
        </p:txBody>
      </p:sp>
      <p:sp>
        <p:nvSpPr>
          <p:cNvPr id="6" name="Slide Number Placeholder 5"/>
          <p:cNvSpPr>
            <a:spLocks noGrp="1"/>
          </p:cNvSpPr>
          <p:nvPr>
            <p:ph type="sldNum" sz="quarter" idx="12"/>
          </p:nvPr>
        </p:nvSpPr>
        <p:spPr/>
        <p:txBody>
          <a:bodyPr/>
          <a:lstStyle/>
          <a:p>
            <a:fld id="{F9342109-693B-984A-9076-160E2A57A82B}" type="slidenum">
              <a:rPr lang="en-US" smtClean="0"/>
              <a:pPr/>
              <a:t>3</a:t>
            </a:fld>
            <a:endParaRPr lang="en-US" dirty="0"/>
          </a:p>
        </p:txBody>
      </p:sp>
    </p:spTree>
    <p:extLst>
      <p:ext uri="{BB962C8B-B14F-4D97-AF65-F5344CB8AC3E}">
        <p14:creationId xmlns:p14="http://schemas.microsoft.com/office/powerpoint/2010/main" val="23017135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t>
            </a:r>
            <a:r>
              <a:rPr lang="en-US" b="1" dirty="0" smtClean="0"/>
              <a:t>uccessful Ongoing Projects</a:t>
            </a:r>
            <a:r>
              <a:rPr lang="en-US" dirty="0" smtClean="0"/>
              <a:t> </a:t>
            </a:r>
            <a:endParaRPr lang="en-US" dirty="0"/>
          </a:p>
        </p:txBody>
      </p:sp>
      <p:sp>
        <p:nvSpPr>
          <p:cNvPr id="3" name="Content Placeholder 2"/>
          <p:cNvSpPr>
            <a:spLocks noGrp="1"/>
          </p:cNvSpPr>
          <p:nvPr>
            <p:ph idx="1"/>
          </p:nvPr>
        </p:nvSpPr>
        <p:spPr>
          <a:xfrm>
            <a:off x="457200" y="1611642"/>
            <a:ext cx="8369300" cy="4992358"/>
          </a:xfrm>
        </p:spPr>
        <p:txBody>
          <a:bodyPr>
            <a:normAutofit fontScale="70000" lnSpcReduction="20000"/>
          </a:bodyPr>
          <a:lstStyle/>
          <a:p>
            <a:pPr marL="0" indent="0">
              <a:buNone/>
            </a:pPr>
            <a:r>
              <a:rPr lang="en-US" sz="4400" dirty="0">
                <a:solidFill>
                  <a:srgbClr val="FF0000"/>
                </a:solidFill>
              </a:rPr>
              <a:t>“</a:t>
            </a:r>
            <a:r>
              <a:rPr lang="en-US" sz="4000" dirty="0" err="1">
                <a:solidFill>
                  <a:srgbClr val="FF0000"/>
                </a:solidFill>
              </a:rPr>
              <a:t>Bootcamps</a:t>
            </a:r>
            <a:r>
              <a:rPr lang="en-US" sz="4000" dirty="0">
                <a:solidFill>
                  <a:srgbClr val="FF0000"/>
                </a:solidFill>
              </a:rPr>
              <a:t>” Connecting Teaching and Practice</a:t>
            </a:r>
          </a:p>
          <a:p>
            <a:r>
              <a:rPr lang="en-US" dirty="0" smtClean="0"/>
              <a:t>Focusing </a:t>
            </a:r>
            <a:r>
              <a:rPr lang="en-US" dirty="0"/>
              <a:t>on enhancing the value of practitioner/educator </a:t>
            </a:r>
            <a:r>
              <a:rPr lang="en-US" dirty="0" smtClean="0"/>
              <a:t>exchanges.</a:t>
            </a:r>
          </a:p>
          <a:p>
            <a:r>
              <a:rPr lang="en-US" dirty="0" smtClean="0"/>
              <a:t>Faculty </a:t>
            </a:r>
            <a:r>
              <a:rPr lang="en-US" dirty="0"/>
              <a:t>and practitioners work together to create a program that helps faculty incorporate current issues of practice into their classes and research. </a:t>
            </a:r>
            <a:r>
              <a:rPr lang="en-US" dirty="0" smtClean="0"/>
              <a:t>Currently scheduled/held </a:t>
            </a:r>
            <a:r>
              <a:rPr lang="en-US" dirty="0" err="1"/>
              <a:t>bootcamps</a:t>
            </a:r>
            <a:endParaRPr lang="en-US" dirty="0"/>
          </a:p>
          <a:p>
            <a:pPr lvl="1"/>
            <a:r>
              <a:rPr lang="en-US" dirty="0"/>
              <a:t>American Taxation Association – 2015 Midyear meeting</a:t>
            </a:r>
          </a:p>
          <a:p>
            <a:pPr lvl="2"/>
            <a:r>
              <a:rPr lang="en-US" dirty="0"/>
              <a:t>ATA Teaching and Curriculum Conference</a:t>
            </a:r>
          </a:p>
          <a:p>
            <a:pPr lvl="2"/>
            <a:r>
              <a:rPr lang="en-US" dirty="0"/>
              <a:t>Sponsored by KPMG</a:t>
            </a:r>
          </a:p>
          <a:p>
            <a:pPr lvl="1"/>
            <a:r>
              <a:rPr lang="en-US" dirty="0"/>
              <a:t>Auditing Section – June 23-25, Chicago</a:t>
            </a:r>
          </a:p>
          <a:p>
            <a:pPr lvl="2"/>
            <a:r>
              <a:rPr lang="en-US" dirty="0" smtClean="0"/>
              <a:t>Audit </a:t>
            </a:r>
            <a:r>
              <a:rPr lang="en-US" dirty="0" err="1" smtClean="0"/>
              <a:t>Bootcamp</a:t>
            </a:r>
            <a:endParaRPr lang="en-US" dirty="0"/>
          </a:p>
          <a:p>
            <a:pPr lvl="2"/>
            <a:r>
              <a:rPr lang="en-US" dirty="0"/>
              <a:t>Sponsored by PwC</a:t>
            </a:r>
          </a:p>
          <a:p>
            <a:pPr lvl="1"/>
            <a:r>
              <a:rPr lang="en-US" dirty="0"/>
              <a:t>Information Systems Section – Summer 2015</a:t>
            </a:r>
          </a:p>
          <a:p>
            <a:pPr lvl="2"/>
            <a:r>
              <a:rPr lang="en-US" dirty="0"/>
              <a:t>Sponsor pending</a:t>
            </a:r>
          </a:p>
          <a:p>
            <a:r>
              <a:rPr lang="en-US" dirty="0"/>
              <a:t> </a:t>
            </a:r>
          </a:p>
          <a:p>
            <a:endParaRPr lang="en-US" sz="2800" dirty="0"/>
          </a:p>
          <a:p>
            <a:endParaRPr lang="en-US" sz="2800" dirty="0" smtClean="0"/>
          </a:p>
          <a:p>
            <a:endParaRPr lang="en-US" dirty="0" smtClean="0"/>
          </a:p>
          <a:p>
            <a:endParaRPr lang="en-US" dirty="0"/>
          </a:p>
        </p:txBody>
      </p:sp>
      <p:sp>
        <p:nvSpPr>
          <p:cNvPr id="4" name="Date Placeholder 3"/>
          <p:cNvSpPr>
            <a:spLocks noGrp="1"/>
          </p:cNvSpPr>
          <p:nvPr>
            <p:ph type="dt" sz="half" idx="10"/>
          </p:nvPr>
        </p:nvSpPr>
        <p:spPr/>
        <p:txBody>
          <a:bodyPr/>
          <a:lstStyle/>
          <a:p>
            <a:fld id="{1B207AE5-8453-C146-B469-EF601A25BBDB}" type="datetime1">
              <a:rPr lang="en-US" smtClean="0"/>
              <a:pPr/>
              <a:t>4/10/15</a:t>
            </a:fld>
            <a:endParaRPr lang="en-US" dirty="0"/>
          </a:p>
        </p:txBody>
      </p:sp>
      <p:sp>
        <p:nvSpPr>
          <p:cNvPr id="5" name="Footer Placeholder 4"/>
          <p:cNvSpPr>
            <a:spLocks noGrp="1"/>
          </p:cNvSpPr>
          <p:nvPr>
            <p:ph type="ftr" sz="quarter" idx="11"/>
          </p:nvPr>
        </p:nvSpPr>
        <p:spPr/>
        <p:txBody>
          <a:bodyPr/>
          <a:lstStyle/>
          <a:p>
            <a:r>
              <a:rPr lang="en-US" dirty="0" smtClean="0"/>
              <a:t>The Pathways Commission</a:t>
            </a:r>
            <a:endParaRPr lang="en-US" dirty="0"/>
          </a:p>
        </p:txBody>
      </p:sp>
      <p:sp>
        <p:nvSpPr>
          <p:cNvPr id="6" name="Slide Number Placeholder 5"/>
          <p:cNvSpPr>
            <a:spLocks noGrp="1"/>
          </p:cNvSpPr>
          <p:nvPr>
            <p:ph type="sldNum" sz="quarter" idx="12"/>
          </p:nvPr>
        </p:nvSpPr>
        <p:spPr/>
        <p:txBody>
          <a:bodyPr/>
          <a:lstStyle/>
          <a:p>
            <a:fld id="{F9342109-693B-984A-9076-160E2A57A82B}" type="slidenum">
              <a:rPr lang="en-US" smtClean="0"/>
              <a:pPr/>
              <a:t>4</a:t>
            </a:fld>
            <a:endParaRPr lang="en-US" dirty="0"/>
          </a:p>
        </p:txBody>
      </p:sp>
    </p:spTree>
    <p:extLst>
      <p:ext uri="{BB962C8B-B14F-4D97-AF65-F5344CB8AC3E}">
        <p14:creationId xmlns:p14="http://schemas.microsoft.com/office/powerpoint/2010/main" val="23641962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t>
            </a:r>
            <a:r>
              <a:rPr lang="en-US" b="1" dirty="0" smtClean="0"/>
              <a:t>uccessful Ongoing Projects</a:t>
            </a:r>
            <a:r>
              <a:rPr lang="en-US" dirty="0" smtClean="0"/>
              <a:t> </a:t>
            </a:r>
            <a:endParaRPr lang="en-US" dirty="0"/>
          </a:p>
        </p:txBody>
      </p:sp>
      <p:sp>
        <p:nvSpPr>
          <p:cNvPr id="3" name="Content Placeholder 2"/>
          <p:cNvSpPr>
            <a:spLocks noGrp="1"/>
          </p:cNvSpPr>
          <p:nvPr>
            <p:ph idx="1"/>
          </p:nvPr>
        </p:nvSpPr>
        <p:spPr>
          <a:xfrm>
            <a:off x="457200" y="1611642"/>
            <a:ext cx="8369300" cy="4992358"/>
          </a:xfrm>
        </p:spPr>
        <p:txBody>
          <a:bodyPr>
            <a:normAutofit fontScale="92500" lnSpcReduction="20000"/>
          </a:bodyPr>
          <a:lstStyle/>
          <a:p>
            <a:pPr marL="0" indent="0">
              <a:buNone/>
            </a:pPr>
            <a:r>
              <a:rPr lang="en-US" dirty="0">
                <a:solidFill>
                  <a:srgbClr val="FF0000"/>
                </a:solidFill>
              </a:rPr>
              <a:t>Establishing a Center for Accounting Education Excellence</a:t>
            </a:r>
          </a:p>
          <a:p>
            <a:r>
              <a:rPr lang="en-US" dirty="0" smtClean="0"/>
              <a:t>The </a:t>
            </a:r>
            <a:r>
              <a:rPr lang="en-US" dirty="0"/>
              <a:t>Pathways Commission recommended that the AAA establish a Center to bring together resources and create synergies across the accounting education community, to advance the role of education and teaching in achieving the missions of every college and university.  </a:t>
            </a:r>
          </a:p>
          <a:p>
            <a:pPr lvl="0"/>
            <a:r>
              <a:rPr lang="en-US" dirty="0"/>
              <a:t>Current update and related events</a:t>
            </a:r>
          </a:p>
          <a:p>
            <a:pPr lvl="1"/>
            <a:r>
              <a:rPr lang="en-US" dirty="0"/>
              <a:t>The AAA </a:t>
            </a:r>
            <a:r>
              <a:rPr lang="en-US" dirty="0" smtClean="0"/>
              <a:t>has established the Center for Advancing Accounting Education with Susan </a:t>
            </a:r>
            <a:r>
              <a:rPr lang="en-US" dirty="0" err="1" smtClean="0"/>
              <a:t>Crosson</a:t>
            </a:r>
            <a:r>
              <a:rPr lang="en-US" dirty="0" smtClean="0"/>
              <a:t> as its Director </a:t>
            </a:r>
            <a:endParaRPr lang="en-US" dirty="0"/>
          </a:p>
          <a:p>
            <a:endParaRPr lang="en-US" sz="2800" dirty="0"/>
          </a:p>
          <a:p>
            <a:endParaRPr lang="en-US" sz="2800" dirty="0" smtClean="0"/>
          </a:p>
          <a:p>
            <a:endParaRPr lang="en-US" dirty="0" smtClean="0"/>
          </a:p>
          <a:p>
            <a:endParaRPr lang="en-US" dirty="0"/>
          </a:p>
        </p:txBody>
      </p:sp>
      <p:sp>
        <p:nvSpPr>
          <p:cNvPr id="4" name="Date Placeholder 3"/>
          <p:cNvSpPr>
            <a:spLocks noGrp="1"/>
          </p:cNvSpPr>
          <p:nvPr>
            <p:ph type="dt" sz="half" idx="10"/>
          </p:nvPr>
        </p:nvSpPr>
        <p:spPr/>
        <p:txBody>
          <a:bodyPr/>
          <a:lstStyle/>
          <a:p>
            <a:fld id="{1B207AE5-8453-C146-B469-EF601A25BBDB}" type="datetime1">
              <a:rPr lang="en-US" smtClean="0"/>
              <a:pPr/>
              <a:t>4/10/15</a:t>
            </a:fld>
            <a:endParaRPr lang="en-US" dirty="0"/>
          </a:p>
        </p:txBody>
      </p:sp>
      <p:sp>
        <p:nvSpPr>
          <p:cNvPr id="5" name="Footer Placeholder 4"/>
          <p:cNvSpPr>
            <a:spLocks noGrp="1"/>
          </p:cNvSpPr>
          <p:nvPr>
            <p:ph type="ftr" sz="quarter" idx="11"/>
          </p:nvPr>
        </p:nvSpPr>
        <p:spPr/>
        <p:txBody>
          <a:bodyPr/>
          <a:lstStyle/>
          <a:p>
            <a:r>
              <a:rPr lang="en-US" dirty="0" smtClean="0"/>
              <a:t>The Pathways Commission</a:t>
            </a:r>
            <a:endParaRPr lang="en-US" dirty="0"/>
          </a:p>
        </p:txBody>
      </p:sp>
      <p:sp>
        <p:nvSpPr>
          <p:cNvPr id="6" name="Slide Number Placeholder 5"/>
          <p:cNvSpPr>
            <a:spLocks noGrp="1"/>
          </p:cNvSpPr>
          <p:nvPr>
            <p:ph type="sldNum" sz="quarter" idx="12"/>
          </p:nvPr>
        </p:nvSpPr>
        <p:spPr/>
        <p:txBody>
          <a:bodyPr/>
          <a:lstStyle/>
          <a:p>
            <a:fld id="{F9342109-693B-984A-9076-160E2A57A82B}" type="slidenum">
              <a:rPr lang="en-US" smtClean="0"/>
              <a:pPr/>
              <a:t>5</a:t>
            </a:fld>
            <a:endParaRPr lang="en-US" dirty="0"/>
          </a:p>
        </p:txBody>
      </p:sp>
    </p:spTree>
    <p:extLst>
      <p:ext uri="{BB962C8B-B14F-4D97-AF65-F5344CB8AC3E}">
        <p14:creationId xmlns:p14="http://schemas.microsoft.com/office/powerpoint/2010/main" val="35495372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t>
            </a:r>
            <a:r>
              <a:rPr lang="en-US" b="1" dirty="0" smtClean="0"/>
              <a:t>uccessful Ongoing Projects</a:t>
            </a:r>
            <a:r>
              <a:rPr lang="en-US" dirty="0" smtClean="0"/>
              <a:t> </a:t>
            </a:r>
            <a:endParaRPr lang="en-US" dirty="0"/>
          </a:p>
        </p:txBody>
      </p:sp>
      <p:sp>
        <p:nvSpPr>
          <p:cNvPr id="3" name="Content Placeholder 2"/>
          <p:cNvSpPr>
            <a:spLocks noGrp="1"/>
          </p:cNvSpPr>
          <p:nvPr>
            <p:ph idx="1"/>
          </p:nvPr>
        </p:nvSpPr>
        <p:spPr>
          <a:xfrm>
            <a:off x="457200" y="1611642"/>
            <a:ext cx="8369300" cy="4992358"/>
          </a:xfrm>
        </p:spPr>
        <p:txBody>
          <a:bodyPr>
            <a:normAutofit fontScale="85000" lnSpcReduction="20000"/>
          </a:bodyPr>
          <a:lstStyle/>
          <a:p>
            <a:pPr marL="0" indent="0">
              <a:buNone/>
            </a:pPr>
            <a:r>
              <a:rPr lang="en-US" dirty="0" smtClean="0">
                <a:solidFill>
                  <a:srgbClr val="FF0000"/>
                </a:solidFill>
              </a:rPr>
              <a:t>Establishing </a:t>
            </a:r>
            <a:r>
              <a:rPr lang="en-US" dirty="0">
                <a:solidFill>
                  <a:srgbClr val="FF0000"/>
                </a:solidFill>
              </a:rPr>
              <a:t>a Center for Accounting Education Excellence</a:t>
            </a:r>
          </a:p>
          <a:p>
            <a:r>
              <a:rPr lang="en-US" dirty="0" smtClean="0"/>
              <a:t>The </a:t>
            </a:r>
            <a:r>
              <a:rPr lang="en-US" dirty="0"/>
              <a:t>Pathways Commission recommended that the AAA establish a Center to bring together resources and create synergies across the accounting education community, to advance the role of education and teaching in achieving the missions of every college and university.  </a:t>
            </a:r>
          </a:p>
          <a:p>
            <a:pPr lvl="0"/>
            <a:r>
              <a:rPr lang="en-US" dirty="0"/>
              <a:t>Current update and related events</a:t>
            </a:r>
          </a:p>
          <a:p>
            <a:pPr lvl="1"/>
            <a:r>
              <a:rPr lang="en-US" dirty="0"/>
              <a:t>The AAA Board of Directors approved plans to establish and staff this Center during 2015, is currently searching for a Director and plans to complete that process, identifying the new Director and beginning work on key projects in the next 6 months.</a:t>
            </a:r>
          </a:p>
          <a:p>
            <a:endParaRPr lang="en-US" sz="2800" dirty="0"/>
          </a:p>
          <a:p>
            <a:endParaRPr lang="en-US" sz="2800" dirty="0" smtClean="0"/>
          </a:p>
          <a:p>
            <a:endParaRPr lang="en-US" dirty="0" smtClean="0"/>
          </a:p>
          <a:p>
            <a:endParaRPr lang="en-US" dirty="0"/>
          </a:p>
        </p:txBody>
      </p:sp>
      <p:sp>
        <p:nvSpPr>
          <p:cNvPr id="4" name="Date Placeholder 3"/>
          <p:cNvSpPr>
            <a:spLocks noGrp="1"/>
          </p:cNvSpPr>
          <p:nvPr>
            <p:ph type="dt" sz="half" idx="10"/>
          </p:nvPr>
        </p:nvSpPr>
        <p:spPr/>
        <p:txBody>
          <a:bodyPr/>
          <a:lstStyle/>
          <a:p>
            <a:fld id="{1B207AE5-8453-C146-B469-EF601A25BBDB}" type="datetime1">
              <a:rPr lang="en-US" smtClean="0"/>
              <a:pPr/>
              <a:t>4/10/15</a:t>
            </a:fld>
            <a:endParaRPr lang="en-US" dirty="0"/>
          </a:p>
        </p:txBody>
      </p:sp>
      <p:sp>
        <p:nvSpPr>
          <p:cNvPr id="5" name="Footer Placeholder 4"/>
          <p:cNvSpPr>
            <a:spLocks noGrp="1"/>
          </p:cNvSpPr>
          <p:nvPr>
            <p:ph type="ftr" sz="quarter" idx="11"/>
          </p:nvPr>
        </p:nvSpPr>
        <p:spPr/>
        <p:txBody>
          <a:bodyPr/>
          <a:lstStyle/>
          <a:p>
            <a:r>
              <a:rPr lang="en-US" dirty="0" smtClean="0"/>
              <a:t>The Pathways Commission</a:t>
            </a:r>
            <a:endParaRPr lang="en-US" dirty="0"/>
          </a:p>
        </p:txBody>
      </p:sp>
      <p:sp>
        <p:nvSpPr>
          <p:cNvPr id="6" name="Slide Number Placeholder 5"/>
          <p:cNvSpPr>
            <a:spLocks noGrp="1"/>
          </p:cNvSpPr>
          <p:nvPr>
            <p:ph type="sldNum" sz="quarter" idx="12"/>
          </p:nvPr>
        </p:nvSpPr>
        <p:spPr/>
        <p:txBody>
          <a:bodyPr/>
          <a:lstStyle/>
          <a:p>
            <a:fld id="{F9342109-693B-984A-9076-160E2A57A82B}" type="slidenum">
              <a:rPr lang="en-US" smtClean="0"/>
              <a:pPr/>
              <a:t>6</a:t>
            </a:fld>
            <a:endParaRPr lang="en-US" dirty="0"/>
          </a:p>
        </p:txBody>
      </p:sp>
    </p:spTree>
    <p:extLst>
      <p:ext uri="{BB962C8B-B14F-4D97-AF65-F5344CB8AC3E}">
        <p14:creationId xmlns:p14="http://schemas.microsoft.com/office/powerpoint/2010/main" val="29628014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165892"/>
            <a:ext cx="9144000" cy="1523208"/>
          </a:xfrm>
        </p:spPr>
        <p:txBody>
          <a:bodyPr>
            <a:normAutofit fontScale="90000"/>
          </a:bodyPr>
          <a:lstStyle/>
          <a:p>
            <a:r>
              <a:rPr lang="en-US" sz="4000" b="1" dirty="0" smtClean="0"/>
              <a:t/>
            </a:r>
            <a:br>
              <a:rPr lang="en-US" sz="4000" b="1" dirty="0" smtClean="0"/>
            </a:br>
            <a:r>
              <a:rPr lang="en-US" sz="4000" b="1" dirty="0" smtClean="0"/>
              <a:t>Transitioning </a:t>
            </a:r>
            <a:r>
              <a:rPr lang="en-US" sz="4000" b="1" dirty="0"/>
              <a:t>T</a:t>
            </a:r>
            <a:r>
              <a:rPr lang="en-US" sz="4000" b="1" dirty="0" smtClean="0"/>
              <a:t>he </a:t>
            </a:r>
            <a:r>
              <a:rPr lang="en-US" sz="4000" b="1" dirty="0"/>
              <a:t>Pathways </a:t>
            </a:r>
            <a:r>
              <a:rPr lang="en-US" sz="4000" b="1" dirty="0" smtClean="0"/>
              <a:t/>
            </a:r>
            <a:br>
              <a:rPr lang="en-US" sz="4000" b="1" dirty="0" smtClean="0"/>
            </a:br>
            <a:r>
              <a:rPr lang="en-US" sz="4000" b="1" dirty="0" smtClean="0"/>
              <a:t>Commission Structure</a:t>
            </a:r>
            <a:r>
              <a:rPr lang="en-US" dirty="0"/>
              <a:t/>
            </a:r>
            <a:br>
              <a:rPr lang="en-US" dirty="0"/>
            </a:br>
            <a:endParaRPr lang="en-US" dirty="0"/>
          </a:p>
        </p:txBody>
      </p:sp>
      <p:sp>
        <p:nvSpPr>
          <p:cNvPr id="9" name="Content Placeholder 8"/>
          <p:cNvSpPr>
            <a:spLocks noGrp="1"/>
          </p:cNvSpPr>
          <p:nvPr>
            <p:ph idx="1"/>
          </p:nvPr>
        </p:nvSpPr>
        <p:spPr>
          <a:xfrm>
            <a:off x="457200" y="1803400"/>
            <a:ext cx="8229600" cy="4525963"/>
          </a:xfrm>
        </p:spPr>
        <p:txBody>
          <a:bodyPr>
            <a:normAutofit fontScale="92500"/>
          </a:bodyPr>
          <a:lstStyle/>
          <a:p>
            <a:pPr lvl="0"/>
            <a:r>
              <a:rPr lang="en-US" dirty="0" smtClean="0"/>
              <a:t>The </a:t>
            </a:r>
            <a:r>
              <a:rPr lang="en-US" dirty="0"/>
              <a:t>AICPA and AAA worked together to form the Pathways Commission in 2010, to study possible future paths of higher education, by seeking input across the broad accounting community.</a:t>
            </a:r>
          </a:p>
          <a:p>
            <a:pPr lvl="0"/>
            <a:r>
              <a:rPr lang="en-US" dirty="0"/>
              <a:t>Volunteer support has been crucial to the progress of Pathways initiatives, and successes have far exceeded expectations in the three-year implementation period. </a:t>
            </a:r>
          </a:p>
          <a:p>
            <a:endParaRPr lang="en-US" dirty="0"/>
          </a:p>
        </p:txBody>
      </p:sp>
      <p:sp>
        <p:nvSpPr>
          <p:cNvPr id="5" name="Date Placeholder 4"/>
          <p:cNvSpPr>
            <a:spLocks noGrp="1"/>
          </p:cNvSpPr>
          <p:nvPr>
            <p:ph type="dt" sz="half" idx="10"/>
          </p:nvPr>
        </p:nvSpPr>
        <p:spPr/>
        <p:txBody>
          <a:bodyPr/>
          <a:lstStyle/>
          <a:p>
            <a:fld id="{F632D795-B593-EA41-AB02-66A11613B5D2}" type="datetime1">
              <a:rPr lang="en-US" smtClean="0"/>
              <a:pPr/>
              <a:t>4/10/15</a:t>
            </a:fld>
            <a:endParaRPr lang="en-US" dirty="0"/>
          </a:p>
        </p:txBody>
      </p:sp>
      <p:sp>
        <p:nvSpPr>
          <p:cNvPr id="6" name="Footer Placeholder 5"/>
          <p:cNvSpPr>
            <a:spLocks noGrp="1"/>
          </p:cNvSpPr>
          <p:nvPr>
            <p:ph type="ftr" sz="quarter" idx="11"/>
          </p:nvPr>
        </p:nvSpPr>
        <p:spPr/>
        <p:txBody>
          <a:bodyPr/>
          <a:lstStyle/>
          <a:p>
            <a:r>
              <a:rPr lang="en-US" dirty="0" smtClean="0"/>
              <a:t>The Pathways Commission</a:t>
            </a:r>
            <a:endParaRPr lang="en-US" dirty="0"/>
          </a:p>
        </p:txBody>
      </p:sp>
      <p:sp>
        <p:nvSpPr>
          <p:cNvPr id="7" name="Slide Number Placeholder 6"/>
          <p:cNvSpPr>
            <a:spLocks noGrp="1"/>
          </p:cNvSpPr>
          <p:nvPr>
            <p:ph type="sldNum" sz="quarter" idx="12"/>
          </p:nvPr>
        </p:nvSpPr>
        <p:spPr/>
        <p:txBody>
          <a:bodyPr/>
          <a:lstStyle/>
          <a:p>
            <a:fld id="{F9342109-693B-984A-9076-160E2A57A82B}" type="slidenum">
              <a:rPr lang="en-US" smtClean="0"/>
              <a:pPr/>
              <a:t>7</a:t>
            </a:fld>
            <a:endParaRPr lang="en-US" dirty="0"/>
          </a:p>
        </p:txBody>
      </p:sp>
    </p:spTree>
    <p:extLst>
      <p:ext uri="{BB962C8B-B14F-4D97-AF65-F5344CB8AC3E}">
        <p14:creationId xmlns:p14="http://schemas.microsoft.com/office/powerpoint/2010/main" val="39850836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165892"/>
            <a:ext cx="9144000" cy="1523208"/>
          </a:xfrm>
        </p:spPr>
        <p:txBody>
          <a:bodyPr>
            <a:normAutofit fontScale="90000"/>
          </a:bodyPr>
          <a:lstStyle/>
          <a:p>
            <a:r>
              <a:rPr lang="en-US" sz="4000" b="1" dirty="0"/>
              <a:t>Transitioning the Pathways Commission </a:t>
            </a:r>
            <a:r>
              <a:rPr lang="en-US" sz="4000" b="1" dirty="0" smtClean="0"/>
              <a:t>Structure</a:t>
            </a:r>
            <a:r>
              <a:rPr lang="en-US" dirty="0"/>
              <a:t/>
            </a:r>
            <a:br>
              <a:rPr lang="en-US" dirty="0"/>
            </a:br>
            <a:endParaRPr lang="en-US" dirty="0"/>
          </a:p>
        </p:txBody>
      </p:sp>
      <p:sp>
        <p:nvSpPr>
          <p:cNvPr id="9" name="Content Placeholder 8"/>
          <p:cNvSpPr>
            <a:spLocks noGrp="1"/>
          </p:cNvSpPr>
          <p:nvPr>
            <p:ph idx="1"/>
          </p:nvPr>
        </p:nvSpPr>
        <p:spPr>
          <a:xfrm>
            <a:off x="457200" y="1803400"/>
            <a:ext cx="8229600" cy="4525963"/>
          </a:xfrm>
        </p:spPr>
        <p:txBody>
          <a:bodyPr>
            <a:normAutofit fontScale="77500" lnSpcReduction="20000"/>
          </a:bodyPr>
          <a:lstStyle/>
          <a:p>
            <a:pPr lvl="0"/>
            <a:r>
              <a:rPr lang="en-US" dirty="0" smtClean="0"/>
              <a:t>We’re </a:t>
            </a:r>
            <a:r>
              <a:rPr lang="en-US" dirty="0"/>
              <a:t>finding our momentum exceeding the capacity of dedicated volunteers.  To meet needs for significant financial, technology, and human resources, the AICPA and AAA are transitioning ongoing projects into both organizations during the coming year.</a:t>
            </a:r>
          </a:p>
          <a:p>
            <a:pPr lvl="0"/>
            <a:r>
              <a:rPr lang="en-US" dirty="0"/>
              <a:t>Both</a:t>
            </a:r>
            <a:r>
              <a:rPr lang="en-US" b="1" dirty="0"/>
              <a:t> </a:t>
            </a:r>
            <a:r>
              <a:rPr lang="en-US" dirty="0"/>
              <a:t>the AAA and AICPA will continue to create important opportunities for academics and practitioners to collaborate to accomplish Pathways-inspired initiatives.</a:t>
            </a:r>
          </a:p>
          <a:p>
            <a:pPr lvl="0"/>
            <a:r>
              <a:rPr lang="en-US" dirty="0"/>
              <a:t>Keep an eye on our website – </a:t>
            </a:r>
            <a:r>
              <a:rPr lang="en-US" dirty="0" err="1"/>
              <a:t>pathwayscommission.org</a:t>
            </a:r>
            <a:r>
              <a:rPr lang="en-US" dirty="0"/>
              <a:t> for updates on transition of some projects.</a:t>
            </a:r>
          </a:p>
          <a:p>
            <a:endParaRPr lang="en-US" dirty="0"/>
          </a:p>
        </p:txBody>
      </p:sp>
      <p:sp>
        <p:nvSpPr>
          <p:cNvPr id="5" name="Date Placeholder 4"/>
          <p:cNvSpPr>
            <a:spLocks noGrp="1"/>
          </p:cNvSpPr>
          <p:nvPr>
            <p:ph type="dt" sz="half" idx="10"/>
          </p:nvPr>
        </p:nvSpPr>
        <p:spPr/>
        <p:txBody>
          <a:bodyPr/>
          <a:lstStyle/>
          <a:p>
            <a:fld id="{F632D795-B593-EA41-AB02-66A11613B5D2}" type="datetime1">
              <a:rPr lang="en-US" smtClean="0"/>
              <a:pPr/>
              <a:t>4/10/15</a:t>
            </a:fld>
            <a:endParaRPr lang="en-US" dirty="0"/>
          </a:p>
        </p:txBody>
      </p:sp>
      <p:sp>
        <p:nvSpPr>
          <p:cNvPr id="6" name="Footer Placeholder 5"/>
          <p:cNvSpPr>
            <a:spLocks noGrp="1"/>
          </p:cNvSpPr>
          <p:nvPr>
            <p:ph type="ftr" sz="quarter" idx="11"/>
          </p:nvPr>
        </p:nvSpPr>
        <p:spPr/>
        <p:txBody>
          <a:bodyPr/>
          <a:lstStyle/>
          <a:p>
            <a:r>
              <a:rPr lang="en-US" dirty="0" smtClean="0"/>
              <a:t>The Pathways Commission</a:t>
            </a:r>
            <a:endParaRPr lang="en-US" dirty="0"/>
          </a:p>
        </p:txBody>
      </p:sp>
      <p:sp>
        <p:nvSpPr>
          <p:cNvPr id="7" name="Slide Number Placeholder 6"/>
          <p:cNvSpPr>
            <a:spLocks noGrp="1"/>
          </p:cNvSpPr>
          <p:nvPr>
            <p:ph type="sldNum" sz="quarter" idx="12"/>
          </p:nvPr>
        </p:nvSpPr>
        <p:spPr/>
        <p:txBody>
          <a:bodyPr/>
          <a:lstStyle/>
          <a:p>
            <a:fld id="{F9342109-693B-984A-9076-160E2A57A82B}" type="slidenum">
              <a:rPr lang="en-US" smtClean="0"/>
              <a:pPr/>
              <a:t>8</a:t>
            </a:fld>
            <a:endParaRPr lang="en-US" dirty="0"/>
          </a:p>
        </p:txBody>
      </p:sp>
    </p:spTree>
    <p:extLst>
      <p:ext uri="{BB962C8B-B14F-4D97-AF65-F5344CB8AC3E}">
        <p14:creationId xmlns:p14="http://schemas.microsoft.com/office/powerpoint/2010/main" val="29785374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How Can You Get </a:t>
            </a:r>
            <a:r>
              <a:rPr lang="en-US" b="1" dirty="0"/>
              <a:t>involved </a:t>
            </a:r>
            <a:endParaRPr lang="en-US" dirty="0"/>
          </a:p>
        </p:txBody>
      </p:sp>
      <p:sp>
        <p:nvSpPr>
          <p:cNvPr id="3" name="Content Placeholder 2"/>
          <p:cNvSpPr>
            <a:spLocks noGrp="1"/>
          </p:cNvSpPr>
          <p:nvPr>
            <p:ph idx="1"/>
          </p:nvPr>
        </p:nvSpPr>
        <p:spPr>
          <a:xfrm>
            <a:off x="457200" y="1611642"/>
            <a:ext cx="8229600" cy="4690733"/>
          </a:xfrm>
        </p:spPr>
        <p:txBody>
          <a:bodyPr>
            <a:normAutofit fontScale="77500" lnSpcReduction="20000"/>
          </a:bodyPr>
          <a:lstStyle/>
          <a:p>
            <a:pPr lvl="0"/>
            <a:r>
              <a:rPr lang="en-US" dirty="0" smtClean="0"/>
              <a:t>More </a:t>
            </a:r>
            <a:r>
              <a:rPr lang="en-US" dirty="0"/>
              <a:t>than 75 volunteers are currently working on Pathways committees and task forces.  Let us know if there is an area where you would like to participate.</a:t>
            </a:r>
          </a:p>
          <a:p>
            <a:pPr lvl="0"/>
            <a:r>
              <a:rPr lang="en-US" dirty="0"/>
              <a:t>Get your program/department to sign up for POF principles.</a:t>
            </a:r>
          </a:p>
          <a:p>
            <a:pPr lvl="0"/>
            <a:r>
              <a:rPr lang="en-US" dirty="0"/>
              <a:t>Plan to attend a </a:t>
            </a:r>
            <a:r>
              <a:rPr lang="en-US" dirty="0" err="1"/>
              <a:t>bootcamp</a:t>
            </a:r>
            <a:r>
              <a:rPr lang="en-US" dirty="0"/>
              <a:t>.</a:t>
            </a:r>
          </a:p>
          <a:p>
            <a:pPr lvl="0"/>
            <a:r>
              <a:rPr lang="en-US" dirty="0"/>
              <a:t>Be alert for opportunities to talk with thought leaders in your school, organization, and community to support plans for an AP course in accounting.</a:t>
            </a:r>
          </a:p>
          <a:p>
            <a:pPr lvl="0"/>
            <a:r>
              <a:rPr lang="en-US" dirty="0" smtClean="0"/>
              <a:t>Create </a:t>
            </a:r>
            <a:r>
              <a:rPr lang="en-US" dirty="0"/>
              <a:t>posters of the Pathways Vision Model and hang them in your hallways – And make sure your students would agree that their experiences match the model!  Use the model to illustrate how elements of your course fit into the Vision Model.</a:t>
            </a:r>
          </a:p>
          <a:p>
            <a:endParaRPr lang="en-US" dirty="0" smtClean="0"/>
          </a:p>
          <a:p>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1B207AE5-8453-C146-B469-EF601A25BBDB}" type="datetime1">
              <a:rPr lang="en-US" smtClean="0"/>
              <a:pPr/>
              <a:t>4/10/15</a:t>
            </a:fld>
            <a:endParaRPr lang="en-US" dirty="0"/>
          </a:p>
        </p:txBody>
      </p:sp>
      <p:sp>
        <p:nvSpPr>
          <p:cNvPr id="5" name="Footer Placeholder 4"/>
          <p:cNvSpPr>
            <a:spLocks noGrp="1"/>
          </p:cNvSpPr>
          <p:nvPr>
            <p:ph type="ftr" sz="quarter" idx="11"/>
          </p:nvPr>
        </p:nvSpPr>
        <p:spPr/>
        <p:txBody>
          <a:bodyPr/>
          <a:lstStyle/>
          <a:p>
            <a:r>
              <a:rPr lang="en-US" dirty="0" smtClean="0"/>
              <a:t>The Pathways Commission</a:t>
            </a:r>
            <a:endParaRPr lang="en-US" dirty="0"/>
          </a:p>
        </p:txBody>
      </p:sp>
      <p:sp>
        <p:nvSpPr>
          <p:cNvPr id="6" name="Slide Number Placeholder 5"/>
          <p:cNvSpPr>
            <a:spLocks noGrp="1"/>
          </p:cNvSpPr>
          <p:nvPr>
            <p:ph type="sldNum" sz="quarter" idx="12"/>
          </p:nvPr>
        </p:nvSpPr>
        <p:spPr/>
        <p:txBody>
          <a:bodyPr/>
          <a:lstStyle/>
          <a:p>
            <a:fld id="{F9342109-693B-984A-9076-160E2A57A82B}" type="slidenum">
              <a:rPr lang="en-US" smtClean="0"/>
              <a:pPr/>
              <a:t>9</a:t>
            </a:fld>
            <a:endParaRPr lang="en-US" dirty="0"/>
          </a:p>
        </p:txBody>
      </p:sp>
    </p:spTree>
    <p:extLst>
      <p:ext uri="{BB962C8B-B14F-4D97-AF65-F5344CB8AC3E}">
        <p14:creationId xmlns:p14="http://schemas.microsoft.com/office/powerpoint/2010/main" val="96464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43">
      <a:dk1>
        <a:sysClr val="windowText" lastClr="000000"/>
      </a:dk1>
      <a:lt1>
        <a:sysClr val="window" lastClr="FFFFFF"/>
      </a:lt1>
      <a:dk2>
        <a:srgbClr val="1F497D"/>
      </a:dk2>
      <a:lt2>
        <a:srgbClr val="EEECE1"/>
      </a:lt2>
      <a:accent1>
        <a:srgbClr val="CF7D85"/>
      </a:accent1>
      <a:accent2>
        <a:srgbClr val="7570B6"/>
      </a:accent2>
      <a:accent3>
        <a:srgbClr val="69BB6E"/>
      </a:accent3>
      <a:accent4>
        <a:srgbClr val="D8CD8C"/>
      </a:accent4>
      <a:accent5>
        <a:srgbClr val="94CBD9"/>
      </a:accent5>
      <a:accent6>
        <a:srgbClr val="DED69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4947</TotalTime>
  <Words>1997</Words>
  <Application>Microsoft Macintosh PowerPoint</Application>
  <PresentationFormat>On-screen Show (4:3)</PresentationFormat>
  <Paragraphs>280</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Pathways Commission </vt:lpstr>
      <vt:lpstr>Successful Ongoing Projects </vt:lpstr>
      <vt:lpstr>Successful Ongoing Projects </vt:lpstr>
      <vt:lpstr>Successful Ongoing Projects </vt:lpstr>
      <vt:lpstr>Successful Ongoing Projects </vt:lpstr>
      <vt:lpstr>Successful Ongoing Projects </vt:lpstr>
      <vt:lpstr> Transitioning The Pathways  Commission Structure </vt:lpstr>
      <vt:lpstr>Transitioning the Pathways Commission Structure </vt:lpstr>
      <vt:lpstr>How Can You Get involved </vt:lpstr>
      <vt:lpstr>What’s Next?</vt:lpstr>
      <vt:lpstr>Our Profession</vt:lpstr>
      <vt:lpstr>Two of the Task Forces</vt:lpstr>
      <vt:lpstr>Background</vt:lpstr>
      <vt:lpstr>Key Survey Result</vt:lpstr>
      <vt:lpstr>Survey Comments from Chairs</vt:lpstr>
      <vt:lpstr>Dean Survey Results</vt:lpstr>
      <vt:lpstr>Survey Comments from POF</vt:lpstr>
      <vt:lpstr>The Results</vt:lpstr>
      <vt:lpstr>Professionally Oriented Faculty Integration Principles</vt:lpstr>
      <vt:lpstr>Professionally Oriented Faculty Integration Principles</vt:lpstr>
      <vt:lpstr>Professionally Oriented Faculty Integration Principles</vt:lpstr>
      <vt:lpstr>Professionally Oriented Faculty Integration Principles</vt:lpstr>
      <vt:lpstr>THE ASK</vt:lpstr>
      <vt:lpstr>THE ASK</vt:lpstr>
      <vt:lpstr>THE ASK</vt:lpstr>
      <vt:lpstr>Who Have Agreed?</vt:lpstr>
      <vt:lpstr>The Issues</vt:lpstr>
      <vt:lpstr>Current Objectives </vt:lpstr>
      <vt:lpstr>Questions?</vt:lpstr>
    </vt:vector>
  </TitlesOfParts>
  <Company>Arizona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Smith David</dc:creator>
  <cp:lastModifiedBy>Mark  Higgins</cp:lastModifiedBy>
  <cp:revision>125</cp:revision>
  <cp:lastPrinted>2014-05-15T04:24:39Z</cp:lastPrinted>
  <dcterms:created xsi:type="dcterms:W3CDTF">2014-05-12T20:25:36Z</dcterms:created>
  <dcterms:modified xsi:type="dcterms:W3CDTF">2015-04-10T14:04:31Z</dcterms:modified>
</cp:coreProperties>
</file>